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sldIdLst>
    <p:sldId id="261" r:id="rId5"/>
    <p:sldId id="276" r:id="rId6"/>
    <p:sldId id="302" r:id="rId7"/>
    <p:sldId id="278" r:id="rId8"/>
    <p:sldId id="279" r:id="rId9"/>
    <p:sldId id="298" r:id="rId10"/>
    <p:sldId id="281" r:id="rId11"/>
    <p:sldId id="282" r:id="rId12"/>
    <p:sldId id="295" r:id="rId13"/>
    <p:sldId id="296" r:id="rId14"/>
    <p:sldId id="283" r:id="rId15"/>
    <p:sldId id="287" r:id="rId16"/>
    <p:sldId id="284" r:id="rId17"/>
    <p:sldId id="285" r:id="rId18"/>
    <p:sldId id="286" r:id="rId19"/>
    <p:sldId id="288" r:id="rId20"/>
    <p:sldId id="289" r:id="rId21"/>
    <p:sldId id="300" r:id="rId22"/>
    <p:sldId id="290" r:id="rId23"/>
    <p:sldId id="291" r:id="rId24"/>
    <p:sldId id="292" r:id="rId25"/>
    <p:sldId id="293" r:id="rId26"/>
    <p:sldId id="294" r:id="rId27"/>
    <p:sldId id="299" r:id="rId28"/>
    <p:sldId id="301" r:id="rId29"/>
    <p:sldId id="303" r:id="rId30"/>
    <p:sldId id="297" r:id="rId31"/>
    <p:sldId id="262" r:id="rId32"/>
    <p:sldId id="30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89" autoAdjust="0"/>
    <p:restoredTop sz="94660"/>
  </p:normalViewPr>
  <p:slideViewPr>
    <p:cSldViewPr snapToGrid="0">
      <p:cViewPr varScale="1">
        <p:scale>
          <a:sx n="86" d="100"/>
          <a:sy n="86" d="100"/>
        </p:scale>
        <p:origin x="46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C844DA-A36C-464C-B604-78EBC88FC32D}" type="doc">
      <dgm:prSet loTypeId="urn:microsoft.com/office/officeart/2005/8/layout/vList3" loCatId="list" qsTypeId="urn:microsoft.com/office/officeart/2005/8/quickstyle/simple1" qsCatId="simple" csTypeId="urn:microsoft.com/office/officeart/2005/8/colors/accent2_1" csCatId="accent2" phldr="1"/>
      <dgm:spPr/>
    </dgm:pt>
    <dgm:pt modelId="{8A2C3DFE-7E8A-46CF-8411-5E48BDBD86D3}">
      <dgm:prSet phldrT="[Text]"/>
      <dgm:spPr/>
      <dgm:t>
        <a:bodyPr lIns="274320" tIns="45720" bIns="45720"/>
        <a:lstStyle/>
        <a:p>
          <a:r>
            <a:rPr lang="en-US" dirty="0"/>
            <a:t>It is useful to express a function recursively as a function of itself</a:t>
          </a:r>
        </a:p>
      </dgm:t>
    </dgm:pt>
    <dgm:pt modelId="{3F2A1696-AC26-4044-9D34-1B9E15BA6CD1}" type="parTrans" cxnId="{7539BC71-47AB-45C0-AC90-D20FED9F9CEE}">
      <dgm:prSet/>
      <dgm:spPr/>
      <dgm:t>
        <a:bodyPr/>
        <a:lstStyle/>
        <a:p>
          <a:endParaRPr lang="en-US"/>
        </a:p>
      </dgm:t>
    </dgm:pt>
    <dgm:pt modelId="{520F4C49-37EE-45B6-9F00-09350560D7D8}" type="sibTrans" cxnId="{7539BC71-47AB-45C0-AC90-D20FED9F9CEE}">
      <dgm:prSet/>
      <dgm:spPr/>
      <dgm:t>
        <a:bodyPr/>
        <a:lstStyle/>
        <a:p>
          <a:endParaRPr lang="en-US"/>
        </a:p>
      </dgm:t>
    </dgm:pt>
    <dgm:pt modelId="{511F8368-8EC3-42FE-8E6E-E01DA1DA4DD2}" type="pres">
      <dgm:prSet presAssocID="{6AC844DA-A36C-464C-B604-78EBC88FC32D}" presName="linearFlow" presStyleCnt="0">
        <dgm:presLayoutVars>
          <dgm:dir/>
          <dgm:resizeHandles val="exact"/>
        </dgm:presLayoutVars>
      </dgm:prSet>
      <dgm:spPr/>
    </dgm:pt>
    <dgm:pt modelId="{3A8ADFF9-C5BC-49BA-B5C8-80E27402A0C9}" type="pres">
      <dgm:prSet presAssocID="{8A2C3DFE-7E8A-46CF-8411-5E48BDBD86D3}" presName="composite" presStyleCnt="0"/>
      <dgm:spPr/>
    </dgm:pt>
    <dgm:pt modelId="{DCFBDE74-798B-4FEE-90A5-A2712766A04F}" type="pres">
      <dgm:prSet presAssocID="{8A2C3DFE-7E8A-46CF-8411-5E48BDBD86D3}" presName="imgShp" presStyleLbl="fgImgPlac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592" t="8592" r="8592" b="8592"/>
          </a:stretch>
        </a:blipFill>
      </dgm:spPr>
    </dgm:pt>
    <dgm:pt modelId="{FC04BC01-2B5B-47DC-A7FD-C055A0C660B4}" type="pres">
      <dgm:prSet presAssocID="{8A2C3DFE-7E8A-46CF-8411-5E48BDBD86D3}" presName="txShp" presStyleLbl="node1" presStyleIdx="0" presStyleCnt="1">
        <dgm:presLayoutVars>
          <dgm:bulletEnabled val="1"/>
        </dgm:presLayoutVars>
      </dgm:prSet>
      <dgm:spPr/>
    </dgm:pt>
  </dgm:ptLst>
  <dgm:cxnLst>
    <dgm:cxn modelId="{7539BC71-47AB-45C0-AC90-D20FED9F9CEE}" srcId="{6AC844DA-A36C-464C-B604-78EBC88FC32D}" destId="{8A2C3DFE-7E8A-46CF-8411-5E48BDBD86D3}" srcOrd="0" destOrd="0" parTransId="{3F2A1696-AC26-4044-9D34-1B9E15BA6CD1}" sibTransId="{520F4C49-37EE-45B6-9F00-09350560D7D8}"/>
    <dgm:cxn modelId="{2A0ACABB-0440-4453-B270-E9C6EAE174D3}" type="presOf" srcId="{8A2C3DFE-7E8A-46CF-8411-5E48BDBD86D3}" destId="{FC04BC01-2B5B-47DC-A7FD-C055A0C660B4}" srcOrd="0" destOrd="0" presId="urn:microsoft.com/office/officeart/2005/8/layout/vList3"/>
    <dgm:cxn modelId="{2B6836CF-32E6-4DED-ABA4-DFB1D8E4E92C}" type="presOf" srcId="{6AC844DA-A36C-464C-B604-78EBC88FC32D}" destId="{511F8368-8EC3-42FE-8E6E-E01DA1DA4DD2}" srcOrd="0" destOrd="0" presId="urn:microsoft.com/office/officeart/2005/8/layout/vList3"/>
    <dgm:cxn modelId="{EF6B80B7-CF11-4856-885A-2BFD5AD22559}" type="presParOf" srcId="{511F8368-8EC3-42FE-8E6E-E01DA1DA4DD2}" destId="{3A8ADFF9-C5BC-49BA-B5C8-80E27402A0C9}" srcOrd="0" destOrd="0" presId="urn:microsoft.com/office/officeart/2005/8/layout/vList3"/>
    <dgm:cxn modelId="{9BEA63CC-8E2B-47E7-ABCA-EF638B0423D9}" type="presParOf" srcId="{3A8ADFF9-C5BC-49BA-B5C8-80E27402A0C9}" destId="{DCFBDE74-798B-4FEE-90A5-A2712766A04F}" srcOrd="0" destOrd="0" presId="urn:microsoft.com/office/officeart/2005/8/layout/vList3"/>
    <dgm:cxn modelId="{EF2896DF-DB8D-4662-84CC-565A512DD5FE}" type="presParOf" srcId="{3A8ADFF9-C5BC-49BA-B5C8-80E27402A0C9}" destId="{FC04BC01-2B5B-47DC-A7FD-C055A0C660B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4BC01-2B5B-47DC-A7FD-C055A0C660B4}">
      <dsp:nvSpPr>
        <dsp:cNvPr id="0" name=""/>
        <dsp:cNvSpPr/>
      </dsp:nvSpPr>
      <dsp:spPr>
        <a:xfrm rot="10800000">
          <a:off x="1334392" y="0"/>
          <a:ext cx="4311428" cy="993723"/>
        </a:xfrm>
        <a:prstGeom prst="homePlate">
          <a:avLst/>
        </a:prstGeom>
        <a:solidFill>
          <a:schemeClr val="lt1">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4320" tIns="45720" rIns="170688" bIns="45720" numCol="1" spcCol="1270" anchor="ctr" anchorCtr="0">
          <a:noAutofit/>
        </a:bodyPr>
        <a:lstStyle/>
        <a:p>
          <a:pPr marL="0" lvl="0" indent="0" algn="ctr" defTabSz="1066800">
            <a:lnSpc>
              <a:spcPct val="90000"/>
            </a:lnSpc>
            <a:spcBef>
              <a:spcPct val="0"/>
            </a:spcBef>
            <a:spcAft>
              <a:spcPct val="35000"/>
            </a:spcAft>
            <a:buNone/>
          </a:pPr>
          <a:r>
            <a:rPr lang="en-US" sz="2400" kern="1200" dirty="0"/>
            <a:t>It is useful to express a function recursively as a function of itself</a:t>
          </a:r>
        </a:p>
      </dsp:txBody>
      <dsp:txXfrm rot="10800000">
        <a:off x="1582823" y="0"/>
        <a:ext cx="4062997" cy="993723"/>
      </dsp:txXfrm>
    </dsp:sp>
    <dsp:sp modelId="{DCFBDE74-798B-4FEE-90A5-A2712766A04F}">
      <dsp:nvSpPr>
        <dsp:cNvPr id="0" name=""/>
        <dsp:cNvSpPr/>
      </dsp:nvSpPr>
      <dsp:spPr>
        <a:xfrm>
          <a:off x="837530" y="0"/>
          <a:ext cx="993723" cy="993723"/>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592" t="8592" r="8592" b="8592"/>
          </a:stretch>
        </a:blip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5/15/2021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F87B533F-BC3C-4EC6-BF8E-5681B88B68D0}" type="datetime1">
              <a:rPr lang="en-US" smtClean="0"/>
              <a:t>5/15/2021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0E10AF-32ED-4749-9A0D-906716ABE128}" type="datetime1">
              <a:rPr lang="en-US" smtClean="0"/>
              <a:t>5/15/2021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3B99A9-18EF-4534-8586-0EF338FBE00E}" type="datetime1">
              <a:rPr lang="en-US" smtClean="0"/>
              <a:t>5/15/2021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44210F3-A297-492D-BF34-B9FAA026F429}" type="datetime1">
              <a:rPr lang="en-US" smtClean="0"/>
              <a:t>5/15/2021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37E0DC-868C-470F-A57F-8A9AF5D634AC}" type="datetime1">
              <a:rPr lang="en-US" smtClean="0"/>
              <a:t>5/15/2021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56254DC-A5A5-4019-AB53-FC7B8316A0D4}" type="datetime1">
              <a:rPr lang="en-US" smtClean="0"/>
              <a:t>5/15/2021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D49FFB4-0216-443A-92F8-6123941EFF94}" type="datetime1">
              <a:rPr lang="en-US" smtClean="0"/>
              <a:t>5/15/2021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5E6F8-3669-4A8A-A1FC-FDA482445092}"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A8192B-E340-4AFC-8592-0F09180B12F3}"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ED15FB-5070-44D7-88E9-B661962F14DE}"/>
              </a:ext>
            </a:extLst>
          </p:cNvPr>
          <p:cNvSpPr/>
          <p:nvPr userDrawn="1"/>
        </p:nvSpPr>
        <p:spPr>
          <a:xfrm>
            <a:off x="0" y="0"/>
            <a:ext cx="12192000" cy="6858000"/>
          </a:xfrm>
          <a:prstGeom prst="rect">
            <a:avLst/>
          </a:prstGeom>
          <a:gradFill flip="none" rotWithShape="1">
            <a:gsLst>
              <a:gs pos="0">
                <a:schemeClr val="tx1">
                  <a:lumMod val="95000"/>
                  <a:alpha val="80000"/>
                </a:schemeClr>
              </a:gs>
              <a:gs pos="77000">
                <a:schemeClr val="tx1">
                  <a:lumMod val="95000"/>
                  <a:alpha val="50000"/>
                </a:schemeClr>
              </a:gs>
              <a:gs pos="53000">
                <a:schemeClr val="tx1">
                  <a:lumMod val="95000"/>
                  <a:alpha val="70000"/>
                </a:schemeClr>
              </a:gs>
              <a:gs pos="95000">
                <a:schemeClr val="tx1">
                  <a:lumMod val="95000"/>
                  <a:alpha val="2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Title 1"/>
          <p:cNvSpPr>
            <a:spLocks noGrp="1"/>
          </p:cNvSpPr>
          <p:nvPr>
            <p:ph type="title"/>
          </p:nvPr>
        </p:nvSpPr>
        <p:spPr>
          <a:xfrm>
            <a:off x="1141412" y="618518"/>
            <a:ext cx="10307637" cy="705457"/>
          </a:xfrm>
        </p:spPr>
        <p:txBody>
          <a:bodyPr>
            <a:normAutofit/>
          </a:bodyPr>
          <a:lstStyle>
            <a:lvl1pPr>
              <a:defRPr sz="4000" b="1">
                <a:solidFill>
                  <a:schemeClr val="bg2"/>
                </a:solidFill>
              </a:defRPr>
            </a:lvl1pPr>
          </a:lstStyle>
          <a:p>
            <a:r>
              <a:rPr lang="en-US" dirty="0"/>
              <a:t>Click to edit Master title style</a:t>
            </a:r>
          </a:p>
        </p:txBody>
      </p:sp>
      <p:sp>
        <p:nvSpPr>
          <p:cNvPr id="3" name="Content Placeholder 2"/>
          <p:cNvSpPr>
            <a:spLocks noGrp="1"/>
          </p:cNvSpPr>
          <p:nvPr>
            <p:ph idx="1"/>
          </p:nvPr>
        </p:nvSpPr>
        <p:spPr>
          <a:xfrm>
            <a:off x="1141412" y="1447800"/>
            <a:ext cx="10307638" cy="4343401"/>
          </a:xfrm>
        </p:spPr>
        <p:txBody>
          <a:bodyPr>
            <a:normAutofit/>
          </a:bodyPr>
          <a:lstStyle>
            <a:lvl1pPr>
              <a:lnSpc>
                <a:spcPct val="100000"/>
              </a:lnSpc>
              <a:buClr>
                <a:schemeClr val="accent4"/>
              </a:buClr>
              <a:buSzPct val="105000"/>
              <a:defRPr sz="2800">
                <a:solidFill>
                  <a:schemeClr val="bg1"/>
                </a:solidFill>
                <a:latin typeface="Cambria Math" panose="02040503050406030204" pitchFamily="18" charset="0"/>
                <a:ea typeface="Cambria Math" panose="02040503050406030204" pitchFamily="18" charset="0"/>
              </a:defRPr>
            </a:lvl1pPr>
            <a:lvl2pPr>
              <a:lnSpc>
                <a:spcPct val="100000"/>
              </a:lnSpc>
              <a:buClr>
                <a:schemeClr val="accent4"/>
              </a:buClr>
              <a:buSzPct val="105000"/>
              <a:defRPr sz="2400">
                <a:solidFill>
                  <a:schemeClr val="bg1"/>
                </a:solidFill>
                <a:latin typeface="Cambria Math" panose="02040503050406030204" pitchFamily="18" charset="0"/>
                <a:ea typeface="Cambria Math" panose="02040503050406030204" pitchFamily="18" charset="0"/>
              </a:defRPr>
            </a:lvl2pPr>
            <a:lvl3pPr>
              <a:lnSpc>
                <a:spcPct val="100000"/>
              </a:lnSpc>
              <a:buClr>
                <a:schemeClr val="accent4"/>
              </a:buClr>
              <a:buSzPct val="105000"/>
              <a:defRPr sz="2000">
                <a:solidFill>
                  <a:schemeClr val="bg1"/>
                </a:solidFill>
                <a:latin typeface="Cambria Math" panose="02040503050406030204" pitchFamily="18" charset="0"/>
                <a:ea typeface="Cambria Math" panose="02040503050406030204" pitchFamily="18" charset="0"/>
              </a:defRPr>
            </a:lvl3pPr>
            <a:lvl4pPr>
              <a:lnSpc>
                <a:spcPct val="100000"/>
              </a:lnSpc>
              <a:buClr>
                <a:schemeClr val="accent4"/>
              </a:buClr>
              <a:buSzPct val="105000"/>
              <a:defRPr sz="1800">
                <a:solidFill>
                  <a:schemeClr val="bg1"/>
                </a:solidFill>
                <a:latin typeface="Cambria Math" panose="02040503050406030204" pitchFamily="18" charset="0"/>
                <a:ea typeface="Cambria Math" panose="02040503050406030204" pitchFamily="18" charset="0"/>
              </a:defRPr>
            </a:lvl4pPr>
            <a:lvl5pPr>
              <a:lnSpc>
                <a:spcPct val="100000"/>
              </a:lnSpc>
              <a:buClr>
                <a:schemeClr val="accent4"/>
              </a:buClr>
              <a:buSzPct val="105000"/>
              <a:defRPr sz="1800">
                <a:solidFill>
                  <a:schemeClr val="bg1"/>
                </a:solidFill>
                <a:latin typeface="Cambria Math" panose="02040503050406030204" pitchFamily="18" charset="0"/>
                <a:ea typeface="Cambria Math"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456921" y="6226176"/>
            <a:ext cx="2743200" cy="365125"/>
          </a:xfrm>
        </p:spPr>
        <p:txBody>
          <a:bodyPr/>
          <a:lstStyle>
            <a:lvl1pPr>
              <a:defRPr sz="1600">
                <a:solidFill>
                  <a:schemeClr val="bg2"/>
                </a:solidFill>
              </a:defRPr>
            </a:lvl1pPr>
          </a:lstStyle>
          <a:p>
            <a:fld id="{D4C1BE8E-93D3-4EA2-9CFD-3083876C1EDF}" type="datetime1">
              <a:rPr lang="en-US" smtClean="0"/>
              <a:pPr/>
              <a:t>5/15/2021</a:t>
            </a:fld>
            <a:endParaRPr lang="en-US" dirty="0"/>
          </a:p>
        </p:txBody>
      </p:sp>
      <p:sp>
        <p:nvSpPr>
          <p:cNvPr id="5" name="Footer Placeholder 4"/>
          <p:cNvSpPr>
            <a:spLocks noGrp="1"/>
          </p:cNvSpPr>
          <p:nvPr>
            <p:ph type="ftr" sz="quarter" idx="11"/>
          </p:nvPr>
        </p:nvSpPr>
        <p:spPr>
          <a:xfrm>
            <a:off x="1141411" y="6226175"/>
            <a:ext cx="6239309" cy="365125"/>
          </a:xfrm>
        </p:spPr>
        <p:txBody>
          <a:bodyPr/>
          <a:lstStyle>
            <a:lvl1pPr>
              <a:defRPr sz="1600">
                <a:solidFill>
                  <a:schemeClr val="bg2"/>
                </a:solidFill>
              </a:defRPr>
            </a:lvl1pPr>
          </a:lstStyle>
          <a:p>
            <a:endParaRPr lang="en-US" dirty="0"/>
          </a:p>
        </p:txBody>
      </p:sp>
      <p:sp>
        <p:nvSpPr>
          <p:cNvPr id="6" name="Slide Number Placeholder 5"/>
          <p:cNvSpPr>
            <a:spLocks noGrp="1"/>
          </p:cNvSpPr>
          <p:nvPr>
            <p:ph type="sldNum" sz="quarter" idx="12"/>
          </p:nvPr>
        </p:nvSpPr>
        <p:spPr>
          <a:xfrm>
            <a:off x="10665044" y="6226174"/>
            <a:ext cx="771089" cy="365125"/>
          </a:xfrm>
        </p:spPr>
        <p:txBody>
          <a:bodyPr/>
          <a:lstStyle>
            <a:lvl1pPr>
              <a:defRPr sz="1600">
                <a:solidFill>
                  <a:schemeClr val="tx2"/>
                </a:solidFill>
              </a:defRPr>
            </a:lvl1pPr>
          </a:lstStyle>
          <a:p>
            <a:fld id="{6D22F896-40B5-4ADD-8801-0D06FADFA095}"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3D39D2-CA05-47AE-ACE1-399DE08ACB23}" type="datetime1">
              <a:rPr lang="en-US" smtClean="0"/>
              <a:t>5/15/2021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4133B8-0D30-4EC9-AFCE-9FE1559BA61E}" type="datetime1">
              <a:rPr lang="en-US" smtClean="0"/>
              <a:t>5/15/2021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41E50B-90FF-4395-A894-4EAE2496C15A}" type="datetime1">
              <a:rPr lang="en-US" smtClean="0"/>
              <a:t>5/15/2021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109E08-60D9-4F52-9742-D055AEA9A9B7}" type="datetime1">
              <a:rPr lang="en-US" smtClean="0"/>
              <a:t>5/15/2021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3008E2-2332-4954-8443-BD57BD1B91B0}" type="datetime1">
              <a:rPr lang="en-US" smtClean="0"/>
              <a:t>5/15/2021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84E9B3-2AFD-410F-8E2B-F8501ACB9D28}" type="datetime1">
              <a:rPr lang="en-US" smtClean="0"/>
              <a:t>5/15/2021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709E17-C8F7-44BF-A9B8-B6D36FC3C917}" type="datetime1">
              <a:rPr lang="en-US" smtClean="0"/>
              <a:t>5/15/2021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F7DFD82-C4A7-46D1-93A1-130D92F4D0A1}" type="datetime1">
              <a:rPr lang="en-US" smtClean="0"/>
              <a:t>5/15/2021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0.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0.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pngall.com/heart-pn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Introduction to reinforcement learning</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San Diego machine Learning</a:t>
            </a:r>
          </a:p>
          <a:p>
            <a:pPr algn="ctr"/>
            <a:r>
              <a:rPr lang="en-US" dirty="0"/>
              <a:t>May 15, 2021</a:t>
            </a:r>
          </a:p>
        </p:txBody>
      </p:sp>
      <p:sp>
        <p:nvSpPr>
          <p:cNvPr id="4" name="Slide Number Placeholder 3">
            <a:extLst>
              <a:ext uri="{FF2B5EF4-FFF2-40B4-BE49-F238E27FC236}">
                <a16:creationId xmlns:a16="http://schemas.microsoft.com/office/drawing/2014/main" id="{B3092BBA-0FE7-44B8-84DB-A4738C563592}"/>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29D1-DA8E-4B28-A0BC-6BF57019798D}"/>
              </a:ext>
            </a:extLst>
          </p:cNvPr>
          <p:cNvSpPr>
            <a:spLocks noGrp="1"/>
          </p:cNvSpPr>
          <p:nvPr>
            <p:ph type="title"/>
          </p:nvPr>
        </p:nvSpPr>
        <p:spPr/>
        <p:txBody>
          <a:bodyPr/>
          <a:lstStyle/>
          <a:p>
            <a:r>
              <a:rPr lang="en-US" dirty="0"/>
              <a:t>MDPs as a Graph</a:t>
            </a:r>
          </a:p>
        </p:txBody>
      </p:sp>
      <p:sp>
        <p:nvSpPr>
          <p:cNvPr id="3" name="Content Placeholder 2">
            <a:extLst>
              <a:ext uri="{FF2B5EF4-FFF2-40B4-BE49-F238E27FC236}">
                <a16:creationId xmlns:a16="http://schemas.microsoft.com/office/drawing/2014/main" id="{F4FF5CB6-17DA-46B5-8363-070E698E7290}"/>
              </a:ext>
            </a:extLst>
          </p:cNvPr>
          <p:cNvSpPr>
            <a:spLocks noGrp="1"/>
          </p:cNvSpPr>
          <p:nvPr>
            <p:ph idx="1"/>
          </p:nvPr>
        </p:nvSpPr>
        <p:spPr/>
        <p:txBody>
          <a:bodyPr/>
          <a:lstStyle/>
          <a:p>
            <a:r>
              <a:rPr lang="en-US" dirty="0"/>
              <a:t>Another example:</a:t>
            </a:r>
          </a:p>
        </p:txBody>
      </p:sp>
      <p:sp>
        <p:nvSpPr>
          <p:cNvPr id="4" name="Slide Number Placeholder 3">
            <a:extLst>
              <a:ext uri="{FF2B5EF4-FFF2-40B4-BE49-F238E27FC236}">
                <a16:creationId xmlns:a16="http://schemas.microsoft.com/office/drawing/2014/main" id="{CDDBF294-C3FF-4272-B67E-FAF6EFB2A252}"/>
              </a:ext>
            </a:extLst>
          </p:cNvPr>
          <p:cNvSpPr>
            <a:spLocks noGrp="1"/>
          </p:cNvSpPr>
          <p:nvPr>
            <p:ph type="sldNum" sz="quarter" idx="12"/>
          </p:nvPr>
        </p:nvSpPr>
        <p:spPr/>
        <p:txBody>
          <a:bodyPr/>
          <a:lstStyle/>
          <a:p>
            <a:fld id="{6D22F896-40B5-4ADD-8801-0D06FADFA095}" type="slidenum">
              <a:rPr lang="en-US" smtClean="0"/>
              <a:pPr/>
              <a:t>10</a:t>
            </a:fld>
            <a:endParaRPr lang="en-US" dirty="0"/>
          </a:p>
        </p:txBody>
      </p:sp>
      <p:pic>
        <p:nvPicPr>
          <p:cNvPr id="8" name="Picture 7">
            <a:extLst>
              <a:ext uri="{FF2B5EF4-FFF2-40B4-BE49-F238E27FC236}">
                <a16:creationId xmlns:a16="http://schemas.microsoft.com/office/drawing/2014/main" id="{219E4752-C744-450E-AD9D-6E96ACBBD53C}"/>
              </a:ext>
            </a:extLst>
          </p:cNvPr>
          <p:cNvPicPr>
            <a:picLocks noChangeAspect="1"/>
          </p:cNvPicPr>
          <p:nvPr/>
        </p:nvPicPr>
        <p:blipFill>
          <a:blip r:embed="rId2"/>
          <a:stretch>
            <a:fillRect/>
          </a:stretch>
        </p:blipFill>
        <p:spPr>
          <a:xfrm>
            <a:off x="4379060" y="1447800"/>
            <a:ext cx="5821384" cy="5060723"/>
          </a:xfrm>
          <a:prstGeom prst="rect">
            <a:avLst/>
          </a:prstGeom>
        </p:spPr>
      </p:pic>
    </p:spTree>
    <p:extLst>
      <p:ext uri="{BB962C8B-B14F-4D97-AF65-F5344CB8AC3E}">
        <p14:creationId xmlns:p14="http://schemas.microsoft.com/office/powerpoint/2010/main" val="1425352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937B-0A92-4429-AB80-1635430A6721}"/>
              </a:ext>
            </a:extLst>
          </p:cNvPr>
          <p:cNvSpPr>
            <a:spLocks noGrp="1"/>
          </p:cNvSpPr>
          <p:nvPr>
            <p:ph type="title"/>
          </p:nvPr>
        </p:nvSpPr>
        <p:spPr/>
        <p:txBody>
          <a:bodyPr/>
          <a:lstStyle/>
          <a:p>
            <a:r>
              <a:rPr lang="en-US" dirty="0"/>
              <a:t>Examples of MDPs</a:t>
            </a:r>
          </a:p>
        </p:txBody>
      </p:sp>
      <p:sp>
        <p:nvSpPr>
          <p:cNvPr id="3" name="Content Placeholder 2">
            <a:extLst>
              <a:ext uri="{FF2B5EF4-FFF2-40B4-BE49-F238E27FC236}">
                <a16:creationId xmlns:a16="http://schemas.microsoft.com/office/drawing/2014/main" id="{5032D478-7F7E-4431-9C67-3971D794B6D7}"/>
              </a:ext>
            </a:extLst>
          </p:cNvPr>
          <p:cNvSpPr>
            <a:spLocks noGrp="1"/>
          </p:cNvSpPr>
          <p:nvPr>
            <p:ph idx="1"/>
          </p:nvPr>
        </p:nvSpPr>
        <p:spPr/>
        <p:txBody>
          <a:bodyPr/>
          <a:lstStyle/>
          <a:p>
            <a:r>
              <a:rPr lang="en-US" dirty="0"/>
              <a:t>From the book:</a:t>
            </a:r>
          </a:p>
          <a:p>
            <a:pPr lvl="1"/>
            <a:r>
              <a:rPr lang="en-US" b="1" dirty="0"/>
              <a:t>Bioreactor</a:t>
            </a:r>
            <a:r>
              <a:rPr lang="en-US" dirty="0"/>
              <a:t> – Suppose reinforcement learning is being applied to determine moment-by-moment temperatures and stirring rates for a bioreactor (a large vat of nutrients and bacteria used to produce useful chemicals).</a:t>
            </a:r>
          </a:p>
          <a:p>
            <a:pPr lvl="1"/>
            <a:r>
              <a:rPr lang="en-US" b="1" dirty="0"/>
              <a:t>Pick-and-Place Robot</a:t>
            </a:r>
            <a:r>
              <a:rPr lang="en-US" dirty="0"/>
              <a:t> – Consider using reinforcement learning to control the motion of a robot arm in a repetitive pick-and-place task.</a:t>
            </a:r>
          </a:p>
          <a:p>
            <a:r>
              <a:rPr lang="en-US" dirty="0"/>
              <a:t>What other examples of tasks can you represent using the MDP framework?</a:t>
            </a:r>
          </a:p>
        </p:txBody>
      </p:sp>
      <p:sp>
        <p:nvSpPr>
          <p:cNvPr id="4" name="Slide Number Placeholder 3">
            <a:extLst>
              <a:ext uri="{FF2B5EF4-FFF2-40B4-BE49-F238E27FC236}">
                <a16:creationId xmlns:a16="http://schemas.microsoft.com/office/drawing/2014/main" id="{5DBD9D42-7F3E-4EC8-864B-74EFCE5DE76A}"/>
              </a:ext>
            </a:extLst>
          </p:cNvPr>
          <p:cNvSpPr>
            <a:spLocks noGrp="1"/>
          </p:cNvSpPr>
          <p:nvPr>
            <p:ph type="sldNum" sz="quarter" idx="12"/>
          </p:nvPr>
        </p:nvSpPr>
        <p:spPr/>
        <p:txBody>
          <a:bodyPr/>
          <a:lstStyle/>
          <a:p>
            <a:fld id="{6D22F896-40B5-4ADD-8801-0D06FADFA095}" type="slidenum">
              <a:rPr lang="en-US" smtClean="0"/>
              <a:pPr/>
              <a:t>11</a:t>
            </a:fld>
            <a:endParaRPr lang="en-US" dirty="0"/>
          </a:p>
        </p:txBody>
      </p:sp>
    </p:spTree>
    <p:extLst>
      <p:ext uri="{BB962C8B-B14F-4D97-AF65-F5344CB8AC3E}">
        <p14:creationId xmlns:p14="http://schemas.microsoft.com/office/powerpoint/2010/main" val="3294002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4F664-1F2A-47BF-8CF4-15EFF83A6C88}"/>
              </a:ext>
            </a:extLst>
          </p:cNvPr>
          <p:cNvSpPr>
            <a:spLocks noGrp="1"/>
          </p:cNvSpPr>
          <p:nvPr>
            <p:ph type="title"/>
          </p:nvPr>
        </p:nvSpPr>
        <p:spPr/>
        <p:txBody>
          <a:bodyPr/>
          <a:lstStyle/>
          <a:p>
            <a:r>
              <a:rPr lang="en-US" dirty="0"/>
              <a:t>MDP Notation</a:t>
            </a:r>
          </a:p>
        </p:txBody>
      </p:sp>
      <p:sp>
        <p:nvSpPr>
          <p:cNvPr id="3" name="Content Placeholder 2">
            <a:extLst>
              <a:ext uri="{FF2B5EF4-FFF2-40B4-BE49-F238E27FC236}">
                <a16:creationId xmlns:a16="http://schemas.microsoft.com/office/drawing/2014/main" id="{E241C5D8-CD3F-4458-9DA6-446AF73FA098}"/>
              </a:ext>
            </a:extLst>
          </p:cNvPr>
          <p:cNvSpPr>
            <a:spLocks noGrp="1"/>
          </p:cNvSpPr>
          <p:nvPr>
            <p:ph idx="1"/>
          </p:nvPr>
        </p:nvSpPr>
        <p:spPr/>
        <p:txBody>
          <a:bodyPr>
            <a:normAutofit/>
          </a:bodyPr>
          <a:lstStyle/>
          <a:p>
            <a:r>
              <a:rPr lang="en-US" dirty="0"/>
              <a:t>The reward and resultant state can be expressed as the output of functions taking only two parameters – current state and action</a:t>
            </a:r>
          </a:p>
          <a:p>
            <a:r>
              <a:rPr lang="en-US" dirty="0"/>
              <a:t>In the Sutton &amp; Barto book, the following notation is used:</a:t>
            </a:r>
            <a:br>
              <a:rPr lang="en-US" dirty="0"/>
            </a:br>
            <a:r>
              <a:rPr lang="en-US" i="1" dirty="0"/>
              <a:t>p</a:t>
            </a:r>
            <a:r>
              <a:rPr lang="en-US" dirty="0"/>
              <a:t>(</a:t>
            </a:r>
            <a:r>
              <a:rPr lang="en-US" i="1" dirty="0"/>
              <a:t>s’</a:t>
            </a:r>
            <a:r>
              <a:rPr lang="en-US" dirty="0"/>
              <a:t>, </a:t>
            </a:r>
            <a:r>
              <a:rPr lang="en-US" i="1" dirty="0"/>
              <a:t>r </a:t>
            </a:r>
            <a:r>
              <a:rPr lang="en-US" dirty="0"/>
              <a:t>| </a:t>
            </a:r>
            <a:r>
              <a:rPr lang="en-US" i="1" dirty="0"/>
              <a:t>s</a:t>
            </a:r>
            <a:r>
              <a:rPr lang="en-US" dirty="0"/>
              <a:t>, </a:t>
            </a:r>
            <a:r>
              <a:rPr lang="en-US" i="1" dirty="0"/>
              <a:t>a</a:t>
            </a:r>
            <a:r>
              <a:rPr lang="en-US" dirty="0"/>
              <a:t>)</a:t>
            </a:r>
          </a:p>
          <a:p>
            <a:pPr lvl="1"/>
            <a:r>
              <a:rPr lang="en-US" dirty="0"/>
              <a:t>The vertical bar is the symbol used for conditional probability</a:t>
            </a:r>
          </a:p>
          <a:p>
            <a:r>
              <a:rPr lang="en-US" dirty="0"/>
              <a:t>This function </a:t>
            </a:r>
            <a:r>
              <a:rPr lang="en-US" i="1" dirty="0"/>
              <a:t>p</a:t>
            </a:r>
            <a:r>
              <a:rPr lang="en-US" dirty="0"/>
              <a:t>() returns the probability (between 0 and 1)</a:t>
            </a:r>
          </a:p>
          <a:p>
            <a:pPr lvl="1"/>
            <a:r>
              <a:rPr lang="en-US" dirty="0"/>
              <a:t>Starting from state </a:t>
            </a:r>
            <a:r>
              <a:rPr lang="en-US" i="1" dirty="0"/>
              <a:t>s</a:t>
            </a:r>
            <a:r>
              <a:rPr lang="en-US" dirty="0"/>
              <a:t> </a:t>
            </a:r>
          </a:p>
          <a:p>
            <a:pPr lvl="1"/>
            <a:r>
              <a:rPr lang="en-US" dirty="0"/>
              <a:t>Taking action </a:t>
            </a:r>
            <a:r>
              <a:rPr lang="en-US" i="1" dirty="0"/>
              <a:t>a</a:t>
            </a:r>
            <a:r>
              <a:rPr lang="en-US" dirty="0"/>
              <a:t> </a:t>
            </a:r>
          </a:p>
          <a:p>
            <a:pPr lvl="1"/>
            <a:r>
              <a:rPr lang="en-US" dirty="0"/>
              <a:t>We wind up in state </a:t>
            </a:r>
            <a:r>
              <a:rPr lang="en-US" i="1" dirty="0"/>
              <a:t>s’</a:t>
            </a:r>
            <a:r>
              <a:rPr lang="en-US" dirty="0"/>
              <a:t> and get reward </a:t>
            </a:r>
            <a:r>
              <a:rPr lang="en-US" i="1" dirty="0"/>
              <a:t>r</a:t>
            </a:r>
            <a:r>
              <a:rPr lang="en-US" dirty="0"/>
              <a:t> </a:t>
            </a:r>
          </a:p>
        </p:txBody>
      </p:sp>
      <p:sp>
        <p:nvSpPr>
          <p:cNvPr id="4" name="Slide Number Placeholder 3">
            <a:extLst>
              <a:ext uri="{FF2B5EF4-FFF2-40B4-BE49-F238E27FC236}">
                <a16:creationId xmlns:a16="http://schemas.microsoft.com/office/drawing/2014/main" id="{096D42AD-8394-4C09-9EA8-17846E0E6530}"/>
              </a:ext>
            </a:extLst>
          </p:cNvPr>
          <p:cNvSpPr>
            <a:spLocks noGrp="1"/>
          </p:cNvSpPr>
          <p:nvPr>
            <p:ph type="sldNum" sz="quarter" idx="12"/>
          </p:nvPr>
        </p:nvSpPr>
        <p:spPr/>
        <p:txBody>
          <a:bodyPr/>
          <a:lstStyle/>
          <a:p>
            <a:fld id="{6D22F896-40B5-4ADD-8801-0D06FADFA095}" type="slidenum">
              <a:rPr lang="en-US" smtClean="0"/>
              <a:pPr/>
              <a:t>12</a:t>
            </a:fld>
            <a:endParaRPr lang="en-US" dirty="0"/>
          </a:p>
        </p:txBody>
      </p:sp>
    </p:spTree>
    <p:extLst>
      <p:ext uri="{BB962C8B-B14F-4D97-AF65-F5344CB8AC3E}">
        <p14:creationId xmlns:p14="http://schemas.microsoft.com/office/powerpoint/2010/main" val="15151863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1AA01-DE5C-458E-A49C-943A492DFDCB}"/>
              </a:ext>
            </a:extLst>
          </p:cNvPr>
          <p:cNvSpPr>
            <a:spLocks noGrp="1"/>
          </p:cNvSpPr>
          <p:nvPr>
            <p:ph type="title"/>
          </p:nvPr>
        </p:nvSpPr>
        <p:spPr/>
        <p:txBody>
          <a:bodyPr/>
          <a:lstStyle/>
          <a:p>
            <a:r>
              <a:rPr lang="en-US" dirty="0"/>
              <a:t>Goals and Rewards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B926B5-95F9-46C0-B7F4-7CF644573994}"/>
                  </a:ext>
                </a:extLst>
              </p:cNvPr>
              <p:cNvSpPr>
                <a:spLocks noGrp="1"/>
              </p:cNvSpPr>
              <p:nvPr>
                <p:ph idx="1"/>
              </p:nvPr>
            </p:nvSpPr>
            <p:spPr>
              <a:xfrm>
                <a:off x="1141412" y="1447800"/>
                <a:ext cx="10307638" cy="5334000"/>
              </a:xfrm>
            </p:spPr>
            <p:txBody>
              <a:bodyPr>
                <a:normAutofit/>
              </a:bodyPr>
              <a:lstStyle/>
              <a:p>
                <a:r>
                  <a:rPr lang="en-US" dirty="0"/>
                  <a:t>The goal of reinforcement learning is to maximize total reward</a:t>
                </a:r>
              </a:p>
              <a:p>
                <a:r>
                  <a:rPr lang="en-US" dirty="0"/>
                  <a:t>If our task naturally breaks into </a:t>
                </a:r>
                <a:r>
                  <a:rPr lang="en-US" i="1" dirty="0"/>
                  <a:t>episodes</a:t>
                </a:r>
                <a:r>
                  <a:rPr lang="en-US" dirty="0"/>
                  <a:t>, then we have a finite sum rewards, and the </a:t>
                </a:r>
                <a:r>
                  <a:rPr lang="en-US" i="1" dirty="0"/>
                  <a:t>return</a:t>
                </a:r>
                <a:r>
                  <a:rPr lang="en-US" dirty="0"/>
                  <a:t> </a:t>
                </a:r>
                <a:r>
                  <a:rPr lang="nn-NO" i="1" dirty="0"/>
                  <a:t>G</a:t>
                </a:r>
                <a:r>
                  <a:rPr lang="nn-NO" i="1" baseline="-25000" dirty="0"/>
                  <a:t>t</a:t>
                </a:r>
                <a:r>
                  <a:rPr lang="nn-NO" dirty="0"/>
                  <a:t> = </a:t>
                </a:r>
                <a:r>
                  <a:rPr lang="nn-NO" i="1" dirty="0"/>
                  <a:t>R</a:t>
                </a:r>
                <a:r>
                  <a:rPr lang="nn-NO" i="1" baseline="-25000" dirty="0"/>
                  <a:t>t</a:t>
                </a:r>
                <a:r>
                  <a:rPr lang="nn-NO" baseline="-25000" dirty="0"/>
                  <a:t>+1</a:t>
                </a:r>
                <a:r>
                  <a:rPr lang="nn-NO" dirty="0"/>
                  <a:t> + </a:t>
                </a:r>
                <a:r>
                  <a:rPr lang="nn-NO" i="1" dirty="0"/>
                  <a:t>R</a:t>
                </a:r>
                <a:r>
                  <a:rPr lang="nn-NO" i="1" baseline="-25000" dirty="0"/>
                  <a:t>t</a:t>
                </a:r>
                <a:r>
                  <a:rPr lang="nn-NO" baseline="-25000" dirty="0"/>
                  <a:t>+2</a:t>
                </a:r>
                <a:r>
                  <a:rPr lang="nn-NO" dirty="0"/>
                  <a:t> + </a:t>
                </a:r>
                <a:r>
                  <a:rPr lang="nn-NO" i="1" dirty="0"/>
                  <a:t>R</a:t>
                </a:r>
                <a:r>
                  <a:rPr lang="nn-NO" i="1" baseline="-25000" dirty="0"/>
                  <a:t>t</a:t>
                </a:r>
                <a:r>
                  <a:rPr lang="nn-NO" baseline="-25000" dirty="0"/>
                  <a:t>+3</a:t>
                </a:r>
                <a:r>
                  <a:rPr lang="nn-NO" dirty="0"/>
                  <a:t> + · · · + </a:t>
                </a:r>
                <a:r>
                  <a:rPr lang="nn-NO" i="1" dirty="0"/>
                  <a:t>R</a:t>
                </a:r>
                <a:r>
                  <a:rPr lang="nn-NO" i="1" baseline="-25000" dirty="0"/>
                  <a:t>T</a:t>
                </a:r>
                <a:r>
                  <a:rPr lang="nn-NO" dirty="0"/>
                  <a:t> </a:t>
                </a:r>
              </a:p>
              <a:p>
                <a:r>
                  <a:rPr lang="nn-NO" dirty="0"/>
                  <a:t>We can also </a:t>
                </a:r>
                <a:r>
                  <a:rPr lang="nn-NO" i="1" dirty="0"/>
                  <a:t>discount</a:t>
                </a:r>
                <a:r>
                  <a:rPr lang="nn-NO" dirty="0"/>
                  <a:t> future reward so they are worth less the farther out they are (a common practice in finance)</a:t>
                </a:r>
              </a:p>
              <a:p>
                <a:pPr lvl="1"/>
                <a:r>
                  <a:rPr lang="nn-NO" dirty="0"/>
                  <a:t>If we have a discount rate γ (the Greek letter gamma) then:</a:t>
                </a:r>
                <a:br>
                  <a:rPr lang="nn-NO" dirty="0"/>
                </a:br>
                <a:r>
                  <a:rPr lang="nn-NO" i="1" dirty="0"/>
                  <a:t>G</a:t>
                </a:r>
                <a:r>
                  <a:rPr lang="nn-NO" i="1" baseline="-25000" dirty="0"/>
                  <a:t>t</a:t>
                </a:r>
                <a:r>
                  <a:rPr lang="nn-NO" dirty="0"/>
                  <a:t> = </a:t>
                </a:r>
                <a:r>
                  <a:rPr lang="nn-NO" i="1" dirty="0"/>
                  <a:t>R</a:t>
                </a:r>
                <a:r>
                  <a:rPr lang="nn-NO" i="1" baseline="-25000" dirty="0"/>
                  <a:t>t</a:t>
                </a:r>
                <a:r>
                  <a:rPr lang="nn-NO" baseline="-25000" dirty="0"/>
                  <a:t>+1</a:t>
                </a:r>
                <a:r>
                  <a:rPr lang="nn-NO" dirty="0"/>
                  <a:t> + γ</a:t>
                </a:r>
                <a:r>
                  <a:rPr lang="nn-NO" i="1" dirty="0"/>
                  <a:t>R</a:t>
                </a:r>
                <a:r>
                  <a:rPr lang="nn-NO" i="1" baseline="-25000" dirty="0"/>
                  <a:t>t</a:t>
                </a:r>
                <a:r>
                  <a:rPr lang="nn-NO" baseline="-25000" dirty="0"/>
                  <a:t>+2</a:t>
                </a:r>
                <a:r>
                  <a:rPr lang="nn-NO" dirty="0"/>
                  <a:t> + γ</a:t>
                </a:r>
                <a:r>
                  <a:rPr lang="nn-NO" baseline="30000" dirty="0"/>
                  <a:t>2</a:t>
                </a:r>
                <a:r>
                  <a:rPr lang="nn-NO" i="1" dirty="0"/>
                  <a:t>R</a:t>
                </a:r>
                <a:r>
                  <a:rPr lang="nn-NO" i="1" baseline="-25000" dirty="0"/>
                  <a:t>t</a:t>
                </a:r>
                <a:r>
                  <a:rPr lang="nn-NO" baseline="-25000" dirty="0"/>
                  <a:t>+3</a:t>
                </a:r>
                <a:r>
                  <a:rPr lang="nn-NO" dirty="0"/>
                  <a:t> + γ</a:t>
                </a:r>
                <a:r>
                  <a:rPr lang="nn-NO" baseline="30000" dirty="0"/>
                  <a:t>3</a:t>
                </a:r>
                <a:r>
                  <a:rPr lang="nn-NO" i="1" dirty="0"/>
                  <a:t>R</a:t>
                </a:r>
                <a:r>
                  <a:rPr lang="nn-NO" i="1" baseline="-25000" dirty="0"/>
                  <a:t>t</a:t>
                </a:r>
                <a:r>
                  <a:rPr lang="nn-NO" baseline="-25000" dirty="0"/>
                  <a:t>+4</a:t>
                </a:r>
                <a:r>
                  <a:rPr lang="nn-NO" dirty="0"/>
                  <a:t> + · · ·</a:t>
                </a:r>
                <a:br>
                  <a:rPr lang="nn-NO"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=0</m:t>
                        </m:r>
                      </m:sub>
                      <m:sup>
                        <m:r>
                          <a:rPr lang="en-US" b="0" i="1" smtClean="0">
                            <a:latin typeface="Cambria Math" panose="02040503050406030204" pitchFamily="18" charset="0"/>
                          </a:rPr>
                          <m:t>𝑇</m:t>
                        </m:r>
                      </m:sup>
                      <m:e>
                        <m:sSup>
                          <m:sSupPr>
                            <m:ctrlPr>
                              <a:rPr lang="en-US" b="0" i="1" smtClean="0">
                                <a:latin typeface="Cambria Math" panose="02040503050406030204" pitchFamily="18" charset="0"/>
                              </a:rPr>
                            </m:ctrlPr>
                          </m:sSupPr>
                          <m:e>
                            <m:r>
                              <m:rPr>
                                <m:nor/>
                              </m:rPr>
                              <a:rPr lang="nn-NO" dirty="0"/>
                              <m:t>γ</m:t>
                            </m:r>
                          </m:e>
                          <m:sup>
                            <m:r>
                              <a:rPr lang="en-US" b="0" i="1" smtClean="0">
                                <a:latin typeface="Cambria Math" panose="02040503050406030204" pitchFamily="18" charset="0"/>
                              </a:rPr>
                              <m:t>𝑘</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Sub>
                      </m:e>
                    </m:nary>
                  </m:oMath>
                </a14:m>
                <a:endParaRPr lang="en-US" b="0" dirty="0"/>
              </a:p>
              <a:p>
                <a:r>
                  <a:rPr lang="nn-NO" dirty="0"/>
                  <a:t>It can also be shown that </a:t>
                </a:r>
                <a:r>
                  <a:rPr lang="nn-NO" i="1" dirty="0"/>
                  <a:t>G</a:t>
                </a:r>
                <a:r>
                  <a:rPr lang="nn-NO" i="1" baseline="-25000" dirty="0"/>
                  <a:t>t</a:t>
                </a:r>
                <a:r>
                  <a:rPr lang="nn-NO" dirty="0"/>
                  <a:t> = </a:t>
                </a:r>
                <a:r>
                  <a:rPr lang="nn-NO" i="1" dirty="0"/>
                  <a:t>R</a:t>
                </a:r>
                <a:r>
                  <a:rPr lang="nn-NO" i="1" baseline="-25000" dirty="0"/>
                  <a:t>t</a:t>
                </a:r>
                <a:r>
                  <a:rPr lang="nn-NO" baseline="-25000" dirty="0"/>
                  <a:t>+1</a:t>
                </a:r>
                <a:r>
                  <a:rPr lang="nn-NO" dirty="0"/>
                  <a:t> + γ</a:t>
                </a:r>
                <a:r>
                  <a:rPr lang="nn-NO" i="1" dirty="0"/>
                  <a:t>G</a:t>
                </a:r>
                <a:r>
                  <a:rPr lang="nn-NO" i="1" baseline="-25000" dirty="0"/>
                  <a:t>t</a:t>
                </a:r>
                <a:r>
                  <a:rPr lang="nn-NO" baseline="-25000" dirty="0"/>
                  <a:t>+1</a:t>
                </a:r>
                <a:r>
                  <a:rPr lang="nn-NO" dirty="0"/>
                  <a:t>  (eq. 3.9 on p. 55)</a:t>
                </a:r>
              </a:p>
            </p:txBody>
          </p:sp>
        </mc:Choice>
        <mc:Fallback xmlns="">
          <p:sp>
            <p:nvSpPr>
              <p:cNvPr id="3" name="Content Placeholder 2">
                <a:extLst>
                  <a:ext uri="{FF2B5EF4-FFF2-40B4-BE49-F238E27FC236}">
                    <a16:creationId xmlns:a16="http://schemas.microsoft.com/office/drawing/2014/main" id="{4FB926B5-95F9-46C0-B7F4-7CF644573994}"/>
                  </a:ext>
                </a:extLst>
              </p:cNvPr>
              <p:cNvSpPr>
                <a:spLocks noGrp="1" noRot="1" noChangeAspect="1" noMove="1" noResize="1" noEditPoints="1" noAdjustHandles="1" noChangeArrowheads="1" noChangeShapeType="1" noTextEdit="1"/>
              </p:cNvSpPr>
              <p:nvPr>
                <p:ph idx="1"/>
              </p:nvPr>
            </p:nvSpPr>
            <p:spPr>
              <a:xfrm>
                <a:off x="1141412" y="1447800"/>
                <a:ext cx="10307638" cy="5334000"/>
              </a:xfrm>
              <a:blipFill>
                <a:blip r:embed="rId2"/>
                <a:stretch>
                  <a:fillRect l="-1124" t="-12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AAE2AA7-C6E0-474C-968F-37461E22DF24}"/>
              </a:ext>
            </a:extLst>
          </p:cNvPr>
          <p:cNvSpPr>
            <a:spLocks noGrp="1"/>
          </p:cNvSpPr>
          <p:nvPr>
            <p:ph type="sldNum" sz="quarter" idx="12"/>
          </p:nvPr>
        </p:nvSpPr>
        <p:spPr/>
        <p:txBody>
          <a:bodyPr/>
          <a:lstStyle/>
          <a:p>
            <a:fld id="{6D22F896-40B5-4ADD-8801-0D06FADFA095}" type="slidenum">
              <a:rPr lang="en-US" smtClean="0"/>
              <a:pPr/>
              <a:t>13</a:t>
            </a:fld>
            <a:endParaRPr lang="en-US" dirty="0"/>
          </a:p>
        </p:txBody>
      </p:sp>
      <p:grpSp>
        <p:nvGrpSpPr>
          <p:cNvPr id="9" name="Group 8">
            <a:extLst>
              <a:ext uri="{FF2B5EF4-FFF2-40B4-BE49-F238E27FC236}">
                <a16:creationId xmlns:a16="http://schemas.microsoft.com/office/drawing/2014/main" id="{2DB9F1CC-0D36-4EBA-9DBD-287B6375781B}"/>
              </a:ext>
            </a:extLst>
          </p:cNvPr>
          <p:cNvGrpSpPr/>
          <p:nvPr/>
        </p:nvGrpSpPr>
        <p:grpSpPr>
          <a:xfrm>
            <a:off x="6480174" y="4922863"/>
            <a:ext cx="6483351" cy="993723"/>
            <a:chOff x="2031999" y="719667"/>
            <a:chExt cx="7200820" cy="993723"/>
          </a:xfrm>
        </p:grpSpPr>
        <p:graphicFrame>
          <p:nvGraphicFramePr>
            <p:cNvPr id="5" name="Diagram 4">
              <a:extLst>
                <a:ext uri="{FF2B5EF4-FFF2-40B4-BE49-F238E27FC236}">
                  <a16:creationId xmlns:a16="http://schemas.microsoft.com/office/drawing/2014/main" id="{CCFC5CB6-F247-4EA0-9869-578A5A081B74}"/>
                </a:ext>
              </a:extLst>
            </p:cNvPr>
            <p:cNvGraphicFramePr/>
            <p:nvPr>
              <p:extLst>
                <p:ext uri="{D42A27DB-BD31-4B8C-83A1-F6EECF244321}">
                  <p14:modId xmlns:p14="http://schemas.microsoft.com/office/powerpoint/2010/main" val="3859993934"/>
                </p:ext>
              </p:extLst>
            </p:nvPr>
          </p:nvGraphicFramePr>
          <p:xfrm>
            <a:off x="2031999" y="719667"/>
            <a:ext cx="7200820" cy="993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4FFF0D-46BD-48C8-B94B-67CD99779B98}"/>
                </a:ext>
              </a:extLst>
            </p:cNvPr>
            <p:cNvSpPr/>
            <p:nvPr/>
          </p:nvSpPr>
          <p:spPr>
            <a:xfrm rot="21046584">
              <a:off x="3075829" y="1035104"/>
              <a:ext cx="829073" cy="400110"/>
            </a:xfrm>
            <a:prstGeom prst="rect">
              <a:avLst/>
            </a:prstGeom>
            <a:noFill/>
          </p:spPr>
          <p:txBody>
            <a:bodyPr wrap="none" lIns="91440" tIns="45720" rIns="91440" bIns="45720">
              <a:spAutoFit/>
            </a:bodyPr>
            <a:lstStyle/>
            <a:p>
              <a:pPr algn="ctr"/>
              <a:r>
                <a:rPr lang="en-US" sz="2000" b="0" cap="none" spc="0" dirty="0">
                  <a:ln w="0"/>
                  <a:gradFill>
                    <a:gsLst>
                      <a:gs pos="21000">
                        <a:srgbClr val="53575C"/>
                      </a:gs>
                      <a:gs pos="88000">
                        <a:srgbClr val="C5C7CA"/>
                      </a:gs>
                    </a:gsLst>
                    <a:lin ang="5400000"/>
                  </a:gradFill>
                  <a:effectLst/>
                  <a:latin typeface="Kristen ITC" panose="03050502040202030202" pitchFamily="66" charset="0"/>
                </a:rPr>
                <a:t>Note</a:t>
              </a:r>
            </a:p>
          </p:txBody>
        </p:sp>
      </p:grpSp>
      <p:sp>
        <p:nvSpPr>
          <p:cNvPr id="10" name="Oval 9">
            <a:extLst>
              <a:ext uri="{FF2B5EF4-FFF2-40B4-BE49-F238E27FC236}">
                <a16:creationId xmlns:a16="http://schemas.microsoft.com/office/drawing/2014/main" id="{EE44ECB4-17D8-4C6D-9C37-C2A8D0A9D9B1}"/>
              </a:ext>
            </a:extLst>
          </p:cNvPr>
          <p:cNvSpPr/>
          <p:nvPr/>
        </p:nvSpPr>
        <p:spPr>
          <a:xfrm>
            <a:off x="5238750" y="5772150"/>
            <a:ext cx="2733675" cy="666750"/>
          </a:xfrm>
          <a:prstGeom prst="ellipse">
            <a:avLst/>
          </a:prstGeom>
          <a:no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499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9A732-9253-4EC5-93E0-6FA5B2FCBC56}"/>
              </a:ext>
            </a:extLst>
          </p:cNvPr>
          <p:cNvSpPr>
            <a:spLocks noGrp="1"/>
          </p:cNvSpPr>
          <p:nvPr>
            <p:ph type="title"/>
          </p:nvPr>
        </p:nvSpPr>
        <p:spPr/>
        <p:txBody>
          <a:bodyPr/>
          <a:lstStyle/>
          <a:p>
            <a:r>
              <a:rPr lang="en-US" dirty="0"/>
              <a:t>Policies and Value Functions</a:t>
            </a:r>
          </a:p>
        </p:txBody>
      </p:sp>
      <p:sp>
        <p:nvSpPr>
          <p:cNvPr id="3" name="Content Placeholder 2">
            <a:extLst>
              <a:ext uri="{FF2B5EF4-FFF2-40B4-BE49-F238E27FC236}">
                <a16:creationId xmlns:a16="http://schemas.microsoft.com/office/drawing/2014/main" id="{BD0A6F9D-E5BB-4EB9-ACBA-500682E10AF0}"/>
              </a:ext>
            </a:extLst>
          </p:cNvPr>
          <p:cNvSpPr>
            <a:spLocks noGrp="1"/>
          </p:cNvSpPr>
          <p:nvPr>
            <p:ph idx="1"/>
          </p:nvPr>
        </p:nvSpPr>
        <p:spPr>
          <a:xfrm>
            <a:off x="1141412" y="1447800"/>
            <a:ext cx="10307638" cy="5143499"/>
          </a:xfrm>
        </p:spPr>
        <p:txBody>
          <a:bodyPr>
            <a:normAutofit/>
          </a:bodyPr>
          <a:lstStyle/>
          <a:p>
            <a:r>
              <a:rPr lang="en-US" dirty="0"/>
              <a:t>A </a:t>
            </a:r>
            <a:r>
              <a:rPr lang="en-US" i="1" dirty="0"/>
              <a:t>policy</a:t>
            </a:r>
            <a:r>
              <a:rPr lang="en-US" dirty="0"/>
              <a:t> gives the probability for each action </a:t>
            </a:r>
            <a:r>
              <a:rPr lang="en-US" i="1" dirty="0"/>
              <a:t>a</a:t>
            </a:r>
            <a:r>
              <a:rPr lang="en-US" dirty="0"/>
              <a:t> from state </a:t>
            </a:r>
            <a:r>
              <a:rPr lang="en-US" i="1" dirty="0"/>
              <a:t>s</a:t>
            </a:r>
            <a:r>
              <a:rPr lang="en-US" dirty="0"/>
              <a:t> only</a:t>
            </a:r>
          </a:p>
          <a:p>
            <a:pPr lvl="1"/>
            <a:r>
              <a:rPr lang="en-US" dirty="0"/>
              <a:t>A policy is represented by </a:t>
            </a:r>
            <a:r>
              <a:rPr lang="el-GR" dirty="0"/>
              <a:t>π</a:t>
            </a:r>
            <a:r>
              <a:rPr lang="en-US" dirty="0"/>
              <a:t>, the Greek letter pi </a:t>
            </a:r>
          </a:p>
          <a:p>
            <a:pPr lvl="1"/>
            <a:r>
              <a:rPr lang="en-US" dirty="0"/>
              <a:t>The notation for the probability of action </a:t>
            </a:r>
            <a:r>
              <a:rPr lang="en-US" i="1" dirty="0"/>
              <a:t>a</a:t>
            </a:r>
            <a:r>
              <a:rPr lang="en-US" dirty="0"/>
              <a:t> in state </a:t>
            </a:r>
            <a:r>
              <a:rPr lang="en-US" i="1" dirty="0"/>
              <a:t>s</a:t>
            </a:r>
            <a:r>
              <a:rPr lang="en-US" dirty="0"/>
              <a:t> is </a:t>
            </a:r>
            <a:r>
              <a:rPr lang="el-GR" dirty="0"/>
              <a:t>π</a:t>
            </a:r>
            <a:r>
              <a:rPr lang="en-US" dirty="0"/>
              <a:t>(</a:t>
            </a:r>
            <a:r>
              <a:rPr lang="en-US" i="1" dirty="0" err="1"/>
              <a:t>a</a:t>
            </a:r>
            <a:r>
              <a:rPr lang="en-US" dirty="0" err="1"/>
              <a:t>|</a:t>
            </a:r>
            <a:r>
              <a:rPr lang="en-US" i="1" dirty="0" err="1"/>
              <a:t>s</a:t>
            </a:r>
            <a:r>
              <a:rPr lang="en-US" dirty="0"/>
              <a:t>)</a:t>
            </a:r>
          </a:p>
          <a:p>
            <a:r>
              <a:rPr lang="en-US" dirty="0"/>
              <a:t>The </a:t>
            </a:r>
            <a:r>
              <a:rPr lang="en-US" i="1" dirty="0"/>
              <a:t>value function</a:t>
            </a:r>
            <a:r>
              <a:rPr lang="en-US" dirty="0"/>
              <a:t> of a state </a:t>
            </a:r>
            <a:r>
              <a:rPr lang="en-US" i="1" dirty="0"/>
              <a:t>s</a:t>
            </a:r>
            <a:r>
              <a:rPr lang="en-US" dirty="0"/>
              <a:t> when following policy </a:t>
            </a:r>
            <a:r>
              <a:rPr lang="el-GR" dirty="0"/>
              <a:t>π</a:t>
            </a:r>
            <a:r>
              <a:rPr lang="en-US" dirty="0"/>
              <a:t> is the expected return (not immediate reward) when starting from </a:t>
            </a:r>
            <a:r>
              <a:rPr lang="en-US" i="1" dirty="0"/>
              <a:t>s</a:t>
            </a:r>
            <a:r>
              <a:rPr lang="en-US" dirty="0"/>
              <a:t> and choosing actions according to the policy </a:t>
            </a:r>
            <a:r>
              <a:rPr lang="el-GR" dirty="0"/>
              <a:t>π</a:t>
            </a:r>
            <a:endParaRPr lang="en-US" dirty="0"/>
          </a:p>
          <a:p>
            <a:pPr lvl="1"/>
            <a:r>
              <a:rPr lang="en-US" dirty="0"/>
              <a:t>This is denoted as </a:t>
            </a:r>
            <a:r>
              <a:rPr lang="en-US" i="1" dirty="0"/>
              <a:t>v</a:t>
            </a:r>
            <a:r>
              <a:rPr lang="el-GR" baseline="-25000" dirty="0"/>
              <a:t>π</a:t>
            </a:r>
            <a:r>
              <a:rPr lang="en-US" dirty="0"/>
              <a:t>(</a:t>
            </a:r>
            <a:r>
              <a:rPr lang="en-US" i="1" dirty="0"/>
              <a:t>s</a:t>
            </a:r>
            <a:r>
              <a:rPr lang="en-US" dirty="0"/>
              <a:t>) </a:t>
            </a:r>
          </a:p>
          <a:p>
            <a:r>
              <a:rPr lang="en-US" dirty="0"/>
              <a:t>Similarly, the value of taking action </a:t>
            </a:r>
            <a:r>
              <a:rPr lang="en-US" i="1" dirty="0"/>
              <a:t>a</a:t>
            </a:r>
            <a:r>
              <a:rPr lang="en-US" dirty="0"/>
              <a:t> from state </a:t>
            </a:r>
            <a:r>
              <a:rPr lang="en-US" i="1" dirty="0"/>
              <a:t>s</a:t>
            </a:r>
            <a:r>
              <a:rPr lang="en-US" dirty="0"/>
              <a:t> when following policy </a:t>
            </a:r>
            <a:r>
              <a:rPr lang="el-GR" dirty="0"/>
              <a:t>π</a:t>
            </a:r>
            <a:r>
              <a:rPr lang="en-US" dirty="0"/>
              <a:t> is the expected return (not immediate reward) starting from </a:t>
            </a:r>
            <a:r>
              <a:rPr lang="en-US" i="1" dirty="0"/>
              <a:t>s</a:t>
            </a:r>
            <a:r>
              <a:rPr lang="en-US" dirty="0"/>
              <a:t>, taking action </a:t>
            </a:r>
            <a:r>
              <a:rPr lang="en-US" i="1" dirty="0"/>
              <a:t>a</a:t>
            </a:r>
            <a:r>
              <a:rPr lang="en-US" dirty="0"/>
              <a:t>, and thereafter following policy </a:t>
            </a:r>
            <a:r>
              <a:rPr lang="el-GR" dirty="0"/>
              <a:t>π</a:t>
            </a:r>
            <a:endParaRPr lang="en-US" dirty="0"/>
          </a:p>
          <a:p>
            <a:pPr lvl="1"/>
            <a:r>
              <a:rPr lang="en-US" dirty="0"/>
              <a:t>This is denoted as </a:t>
            </a:r>
            <a:r>
              <a:rPr lang="en-US" i="1" dirty="0"/>
              <a:t>q</a:t>
            </a:r>
            <a:r>
              <a:rPr lang="el-GR" baseline="-25000" dirty="0"/>
              <a:t>π</a:t>
            </a:r>
            <a:r>
              <a:rPr lang="en-US" dirty="0"/>
              <a:t>(</a:t>
            </a:r>
            <a:r>
              <a:rPr lang="en-US" i="1" dirty="0"/>
              <a:t>s</a:t>
            </a:r>
            <a:r>
              <a:rPr lang="en-US" dirty="0"/>
              <a:t>, </a:t>
            </a:r>
            <a:r>
              <a:rPr lang="en-US" i="1" dirty="0"/>
              <a:t>a</a:t>
            </a:r>
            <a:r>
              <a:rPr lang="en-US" dirty="0"/>
              <a:t>)</a:t>
            </a:r>
          </a:p>
        </p:txBody>
      </p:sp>
      <p:sp>
        <p:nvSpPr>
          <p:cNvPr id="4" name="Slide Number Placeholder 3">
            <a:extLst>
              <a:ext uri="{FF2B5EF4-FFF2-40B4-BE49-F238E27FC236}">
                <a16:creationId xmlns:a16="http://schemas.microsoft.com/office/drawing/2014/main" id="{09759701-EB52-4395-A144-F4CC607D2594}"/>
              </a:ext>
            </a:extLst>
          </p:cNvPr>
          <p:cNvSpPr>
            <a:spLocks noGrp="1"/>
          </p:cNvSpPr>
          <p:nvPr>
            <p:ph type="sldNum" sz="quarter" idx="12"/>
          </p:nvPr>
        </p:nvSpPr>
        <p:spPr/>
        <p:txBody>
          <a:bodyPr/>
          <a:lstStyle/>
          <a:p>
            <a:fld id="{6D22F896-40B5-4ADD-8801-0D06FADFA095}" type="slidenum">
              <a:rPr lang="en-US" smtClean="0"/>
              <a:pPr/>
              <a:t>14</a:t>
            </a:fld>
            <a:endParaRPr lang="en-US" dirty="0"/>
          </a:p>
        </p:txBody>
      </p:sp>
    </p:spTree>
    <p:extLst>
      <p:ext uri="{BB962C8B-B14F-4D97-AF65-F5344CB8AC3E}">
        <p14:creationId xmlns:p14="http://schemas.microsoft.com/office/powerpoint/2010/main" val="14126520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706F-AA3C-43B3-B122-13413E009134}"/>
              </a:ext>
            </a:extLst>
          </p:cNvPr>
          <p:cNvSpPr>
            <a:spLocks noGrp="1"/>
          </p:cNvSpPr>
          <p:nvPr>
            <p:ph type="title"/>
          </p:nvPr>
        </p:nvSpPr>
        <p:spPr/>
        <p:txBody>
          <a:bodyPr/>
          <a:lstStyle/>
          <a:p>
            <a:r>
              <a:rPr lang="en-US" dirty="0"/>
              <a:t>Bellman Equation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C908E7-8E18-46BF-8A89-205DAEB9472A}"/>
                  </a:ext>
                </a:extLst>
              </p:cNvPr>
              <p:cNvSpPr>
                <a:spLocks noGrp="1"/>
              </p:cNvSpPr>
              <p:nvPr>
                <p:ph idx="1"/>
              </p:nvPr>
            </p:nvSpPr>
            <p:spPr/>
            <p:txBody>
              <a:bodyPr/>
              <a:lstStyle/>
              <a:p>
                <a:r>
                  <a:rPr lang="en-US" dirty="0"/>
                  <a:t>The value function for state </a:t>
                </a:r>
                <a:r>
                  <a:rPr lang="en-US" i="1" dirty="0"/>
                  <a:t>s</a:t>
                </a:r>
                <a:r>
                  <a:rPr lang="en-US" dirty="0"/>
                  <a:t> under policy </a:t>
                </a:r>
                <a:r>
                  <a:rPr lang="el-GR" dirty="0"/>
                  <a:t>π</a:t>
                </a:r>
                <a:r>
                  <a:rPr lang="en-US" dirty="0"/>
                  <a:t> is a sum of the rewards received and the value functions for each future state </a:t>
                </a:r>
                <a:r>
                  <a:rPr lang="en-US" i="1" dirty="0"/>
                  <a:t>s’</a:t>
                </a:r>
                <a:r>
                  <a:rPr lang="en-US" dirty="0"/>
                  <a:t>  times the probability of winding up there</a:t>
                </a:r>
              </a:p>
              <a:p>
                <a:r>
                  <a:rPr lang="en-US" dirty="0"/>
                  <a:t>Formally:</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nor/>
                          </m:rPr>
                          <a:rPr lang="el-GR" dirty="0"/>
                          <m:t>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𝑎</m:t>
                        </m:r>
                      </m:sub>
                      <m:sup/>
                      <m:e>
                        <m:r>
                          <m:rPr>
                            <m:nor/>
                          </m:rPr>
                          <a:rPr lang="el-GR" dirty="0"/>
                          <m:t>π</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e>
                    </m:nary>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m:rPr>
                            <m:brk m:alnAt="7"/>
                          </m:rPr>
                          <a:rPr lang="en-US" b="0" i="1" smtClean="0">
                            <a:latin typeface="Cambria Math" panose="02040503050406030204" pitchFamily="18" charset="0"/>
                          </a:rPr>
                          <m:t>,</m:t>
                        </m:r>
                        <m:r>
                          <a:rPr lang="en-US" b="0" i="1" smtClean="0">
                            <a:latin typeface="Cambria Math" panose="02040503050406030204" pitchFamily="18" charset="0"/>
                          </a:rPr>
                          <m:t>𝑟</m:t>
                        </m:r>
                      </m:sub>
                      <m:sup/>
                      <m:e>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i="1">
                                    <a:latin typeface="Cambria Math" panose="02040503050406030204" pitchFamily="18" charset="0"/>
                                  </a:rPr>
                                </m:ctrlPr>
                              </m:sSubPr>
                              <m:e>
                                <m:r>
                                  <m:rPr>
                                    <m:nor/>
                                  </m:rPr>
                                  <a:rPr lang="nn-NO" dirty="0"/>
                                  <m:t>γ</m:t>
                                </m:r>
                                <m:r>
                                  <a:rPr lang="en-US" i="1">
                                    <a:latin typeface="Cambria Math" panose="02040503050406030204" pitchFamily="18" charset="0"/>
                                  </a:rPr>
                                  <m:t>𝑣</m:t>
                                </m:r>
                              </m:e>
                              <m:sub>
                                <m:r>
                                  <m:rPr>
                                    <m:nor/>
                                  </m:rPr>
                                  <a:rPr lang="el-GR" dirty="0"/>
                                  <m:t>π</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nary>
                  </m:oMath>
                </a14:m>
                <a:endParaRPr lang="en-US" dirty="0"/>
              </a:p>
            </p:txBody>
          </p:sp>
        </mc:Choice>
        <mc:Fallback xmlns="">
          <p:sp>
            <p:nvSpPr>
              <p:cNvPr id="3" name="Content Placeholder 2">
                <a:extLst>
                  <a:ext uri="{FF2B5EF4-FFF2-40B4-BE49-F238E27FC236}">
                    <a16:creationId xmlns:a16="http://schemas.microsoft.com/office/drawing/2014/main" id="{80C908E7-8E18-46BF-8A89-205DAEB9472A}"/>
                  </a:ext>
                </a:extLst>
              </p:cNvPr>
              <p:cNvSpPr>
                <a:spLocks noGrp="1" noRot="1" noChangeAspect="1" noMove="1" noResize="1" noEditPoints="1" noAdjustHandles="1" noChangeArrowheads="1" noChangeShapeType="1" noTextEdit="1"/>
              </p:cNvSpPr>
              <p:nvPr>
                <p:ph idx="1"/>
              </p:nvPr>
            </p:nvSpPr>
            <p:spPr>
              <a:blipFill>
                <a:blip r:embed="rId2"/>
                <a:stretch>
                  <a:fillRect l="-1124" t="-154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D1AB2C7-6A55-4B51-BCAC-EA5BD1AF0449}"/>
              </a:ext>
            </a:extLst>
          </p:cNvPr>
          <p:cNvSpPr>
            <a:spLocks noGrp="1"/>
          </p:cNvSpPr>
          <p:nvPr>
            <p:ph type="sldNum" sz="quarter" idx="12"/>
          </p:nvPr>
        </p:nvSpPr>
        <p:spPr/>
        <p:txBody>
          <a:bodyPr/>
          <a:lstStyle/>
          <a:p>
            <a:fld id="{6D22F896-40B5-4ADD-8801-0D06FADFA095}" type="slidenum">
              <a:rPr lang="en-US" smtClean="0"/>
              <a:pPr/>
              <a:t>15</a:t>
            </a:fld>
            <a:endParaRPr lang="en-US" dirty="0"/>
          </a:p>
        </p:txBody>
      </p:sp>
      <p:grpSp>
        <p:nvGrpSpPr>
          <p:cNvPr id="19" name="Group 18">
            <a:extLst>
              <a:ext uri="{FF2B5EF4-FFF2-40B4-BE49-F238E27FC236}">
                <a16:creationId xmlns:a16="http://schemas.microsoft.com/office/drawing/2014/main" id="{DA4EC5EA-96C5-4C9B-97E3-2356F325A1E6}"/>
              </a:ext>
            </a:extLst>
          </p:cNvPr>
          <p:cNvGrpSpPr/>
          <p:nvPr/>
        </p:nvGrpSpPr>
        <p:grpSpPr>
          <a:xfrm>
            <a:off x="2633662" y="4014790"/>
            <a:ext cx="2867025" cy="1872463"/>
            <a:chOff x="2633662" y="4014790"/>
            <a:chExt cx="2867025" cy="1872463"/>
          </a:xfrm>
        </p:grpSpPr>
        <p:sp>
          <p:nvSpPr>
            <p:cNvPr id="5" name="Right Brace 4">
              <a:extLst>
                <a:ext uri="{FF2B5EF4-FFF2-40B4-BE49-F238E27FC236}">
                  <a16:creationId xmlns:a16="http://schemas.microsoft.com/office/drawing/2014/main" id="{440D8E7B-F36E-475D-9478-3F2832E0AE25}"/>
                </a:ext>
              </a:extLst>
            </p:cNvPr>
            <p:cNvSpPr/>
            <p:nvPr/>
          </p:nvSpPr>
          <p:spPr>
            <a:xfrm rot="5400000">
              <a:off x="4822031" y="3698083"/>
              <a:ext cx="342900" cy="976313"/>
            </a:xfrm>
            <a:prstGeom prst="rightBrace">
              <a:avLst/>
            </a:prstGeom>
            <a:ln w="38100"/>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2A85F92-2FA1-455C-BAB5-91843386D957}"/>
                </a:ext>
              </a:extLst>
            </p:cNvPr>
            <p:cNvSpPr txBox="1"/>
            <p:nvPr/>
          </p:nvSpPr>
          <p:spPr>
            <a:xfrm>
              <a:off x="2633662" y="4933146"/>
              <a:ext cx="2867025" cy="954107"/>
            </a:xfrm>
            <a:prstGeom prst="rect">
              <a:avLst/>
            </a:prstGeom>
            <a:noFill/>
          </p:spPr>
          <p:txBody>
            <a:bodyPr wrap="square" rtlCol="0">
              <a:spAutoFit/>
            </a:bodyPr>
            <a:lstStyle/>
            <a:p>
              <a:pPr algn="ctr"/>
              <a:r>
                <a:rPr lang="en-US" sz="2800" dirty="0">
                  <a:solidFill>
                    <a:schemeClr val="accent5">
                      <a:lumMod val="75000"/>
                    </a:schemeClr>
                  </a:solidFill>
                  <a:latin typeface="Franklin Gothic Demi Cond" panose="020B0706030402020204" pitchFamily="34" charset="0"/>
                </a:rPr>
                <a:t>Probability you</a:t>
              </a:r>
            </a:p>
            <a:p>
              <a:pPr algn="ctr"/>
              <a:r>
                <a:rPr lang="en-US" sz="2800" dirty="0">
                  <a:solidFill>
                    <a:schemeClr val="accent5">
                      <a:lumMod val="75000"/>
                    </a:schemeClr>
                  </a:solidFill>
                  <a:latin typeface="Franklin Gothic Demi Cond" panose="020B0706030402020204" pitchFamily="34" charset="0"/>
                </a:rPr>
                <a:t>take action </a:t>
              </a:r>
              <a:r>
                <a:rPr lang="en-US" sz="2800" i="1" dirty="0">
                  <a:solidFill>
                    <a:schemeClr val="accent5">
                      <a:lumMod val="75000"/>
                    </a:schemeClr>
                  </a:solidFill>
                  <a:latin typeface="Franklin Gothic Demi Cond" panose="020B0706030402020204" pitchFamily="34" charset="0"/>
                </a:rPr>
                <a:t>a</a:t>
              </a:r>
              <a:endParaRPr lang="en-US" sz="2800" dirty="0">
                <a:solidFill>
                  <a:schemeClr val="accent5">
                    <a:lumMod val="75000"/>
                  </a:schemeClr>
                </a:solidFill>
                <a:latin typeface="Franklin Gothic Demi Cond" panose="020B0706030402020204" pitchFamily="34" charset="0"/>
              </a:endParaRPr>
            </a:p>
          </p:txBody>
        </p:sp>
        <p:cxnSp>
          <p:nvCxnSpPr>
            <p:cNvPr id="12" name="Straight Connector 11">
              <a:extLst>
                <a:ext uri="{FF2B5EF4-FFF2-40B4-BE49-F238E27FC236}">
                  <a16:creationId xmlns:a16="http://schemas.microsoft.com/office/drawing/2014/main" id="{6683AD9D-304F-4EA7-9FE5-A038BE4CEF4A}"/>
                </a:ext>
              </a:extLst>
            </p:cNvPr>
            <p:cNvCxnSpPr>
              <a:stCxn id="8" idx="0"/>
              <a:endCxn id="5" idx="1"/>
            </p:cNvCxnSpPr>
            <p:nvPr/>
          </p:nvCxnSpPr>
          <p:spPr>
            <a:xfrm flipV="1">
              <a:off x="4067175" y="4357690"/>
              <a:ext cx="926306" cy="575456"/>
            </a:xfrm>
            <a:prstGeom prst="line">
              <a:avLst/>
            </a:prstGeom>
            <a:ln w="38100"/>
          </p:spPr>
          <p:style>
            <a:lnRef idx="3">
              <a:schemeClr val="accent5"/>
            </a:lnRef>
            <a:fillRef idx="0">
              <a:schemeClr val="accent5"/>
            </a:fillRef>
            <a:effectRef idx="2">
              <a:schemeClr val="accent5"/>
            </a:effectRef>
            <a:fontRef idx="minor">
              <a:schemeClr val="tx1"/>
            </a:fontRef>
          </p:style>
        </p:cxnSp>
      </p:grpSp>
      <p:grpSp>
        <p:nvGrpSpPr>
          <p:cNvPr id="20" name="Group 19">
            <a:extLst>
              <a:ext uri="{FF2B5EF4-FFF2-40B4-BE49-F238E27FC236}">
                <a16:creationId xmlns:a16="http://schemas.microsoft.com/office/drawing/2014/main" id="{F3D4BF9A-56E0-4FA3-B985-269E7001E581}"/>
              </a:ext>
            </a:extLst>
          </p:cNvPr>
          <p:cNvGrpSpPr/>
          <p:nvPr/>
        </p:nvGrpSpPr>
        <p:grpSpPr>
          <a:xfrm>
            <a:off x="5124451" y="4014791"/>
            <a:ext cx="2867025" cy="2303349"/>
            <a:chOff x="5124451" y="4014791"/>
            <a:chExt cx="2867025" cy="2303349"/>
          </a:xfrm>
        </p:grpSpPr>
        <p:sp>
          <p:nvSpPr>
            <p:cNvPr id="6" name="Right Brace 5">
              <a:extLst>
                <a:ext uri="{FF2B5EF4-FFF2-40B4-BE49-F238E27FC236}">
                  <a16:creationId xmlns:a16="http://schemas.microsoft.com/office/drawing/2014/main" id="{B07BD26C-129B-420E-AA65-1074527EF219}"/>
                </a:ext>
              </a:extLst>
            </p:cNvPr>
            <p:cNvSpPr/>
            <p:nvPr/>
          </p:nvSpPr>
          <p:spPr>
            <a:xfrm rot="5400000">
              <a:off x="6762749" y="3348041"/>
              <a:ext cx="342900" cy="1676400"/>
            </a:xfrm>
            <a:prstGeom prst="rightBrace">
              <a:avLst/>
            </a:prstGeom>
            <a:ln w="38100"/>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C66A522F-C863-40C5-8449-F5973180A09D}"/>
                </a:ext>
              </a:extLst>
            </p:cNvPr>
            <p:cNvSpPr txBox="1"/>
            <p:nvPr/>
          </p:nvSpPr>
          <p:spPr>
            <a:xfrm>
              <a:off x="5124451" y="4933145"/>
              <a:ext cx="2867025" cy="1384995"/>
            </a:xfrm>
            <a:prstGeom prst="rect">
              <a:avLst/>
            </a:prstGeom>
            <a:noFill/>
          </p:spPr>
          <p:txBody>
            <a:bodyPr wrap="square" rtlCol="0">
              <a:spAutoFit/>
            </a:bodyPr>
            <a:lstStyle/>
            <a:p>
              <a:pPr algn="ctr"/>
              <a:r>
                <a:rPr lang="en-US" sz="2800" dirty="0">
                  <a:solidFill>
                    <a:schemeClr val="accent5">
                      <a:lumMod val="75000"/>
                    </a:schemeClr>
                  </a:solidFill>
                  <a:latin typeface="Franklin Gothic Demi Cond" panose="020B0706030402020204" pitchFamily="34" charset="0"/>
                </a:rPr>
                <a:t>Probability you</a:t>
              </a:r>
            </a:p>
            <a:p>
              <a:pPr algn="ctr"/>
              <a:r>
                <a:rPr lang="en-US" sz="2800" dirty="0">
                  <a:solidFill>
                    <a:schemeClr val="accent5">
                      <a:lumMod val="75000"/>
                    </a:schemeClr>
                  </a:solidFill>
                  <a:latin typeface="Franklin Gothic Demi Cond" panose="020B0706030402020204" pitchFamily="34" charset="0"/>
                </a:rPr>
                <a:t>get reward </a:t>
              </a:r>
              <a:r>
                <a:rPr lang="en-US" sz="2800" i="1" dirty="0">
                  <a:solidFill>
                    <a:schemeClr val="accent5">
                      <a:lumMod val="75000"/>
                    </a:schemeClr>
                  </a:solidFill>
                  <a:latin typeface="Franklin Gothic Demi Cond" panose="020B0706030402020204" pitchFamily="34" charset="0"/>
                </a:rPr>
                <a:t>r</a:t>
              </a:r>
            </a:p>
            <a:p>
              <a:pPr algn="ctr"/>
              <a:r>
                <a:rPr lang="en-US" sz="2800" dirty="0">
                  <a:solidFill>
                    <a:schemeClr val="accent5">
                      <a:lumMod val="75000"/>
                    </a:schemeClr>
                  </a:solidFill>
                  <a:latin typeface="Franklin Gothic Demi Cond" panose="020B0706030402020204" pitchFamily="34" charset="0"/>
                </a:rPr>
                <a:t>and end in state </a:t>
              </a:r>
              <a:r>
                <a:rPr lang="en-US" sz="2800" i="1" dirty="0">
                  <a:solidFill>
                    <a:schemeClr val="accent5">
                      <a:lumMod val="75000"/>
                    </a:schemeClr>
                  </a:solidFill>
                  <a:latin typeface="Franklin Gothic Demi Cond" panose="020B0706030402020204" pitchFamily="34" charset="0"/>
                </a:rPr>
                <a:t>s'</a:t>
              </a:r>
              <a:endParaRPr lang="en-US" sz="2800" dirty="0">
                <a:solidFill>
                  <a:schemeClr val="accent5">
                    <a:lumMod val="75000"/>
                  </a:schemeClr>
                </a:solidFill>
                <a:latin typeface="Franklin Gothic Demi Cond" panose="020B0706030402020204" pitchFamily="34" charset="0"/>
              </a:endParaRPr>
            </a:p>
          </p:txBody>
        </p:sp>
        <p:cxnSp>
          <p:nvCxnSpPr>
            <p:cNvPr id="13" name="Straight Connector 12">
              <a:extLst>
                <a:ext uri="{FF2B5EF4-FFF2-40B4-BE49-F238E27FC236}">
                  <a16:creationId xmlns:a16="http://schemas.microsoft.com/office/drawing/2014/main" id="{A274D17C-FD91-49A6-B113-B3051FBDB46D}"/>
                </a:ext>
              </a:extLst>
            </p:cNvPr>
            <p:cNvCxnSpPr>
              <a:cxnSpLocks/>
              <a:stCxn id="9" idx="0"/>
              <a:endCxn id="6" idx="1"/>
            </p:cNvCxnSpPr>
            <p:nvPr/>
          </p:nvCxnSpPr>
          <p:spPr>
            <a:xfrm flipV="1">
              <a:off x="6557964" y="4357691"/>
              <a:ext cx="376235" cy="575454"/>
            </a:xfrm>
            <a:prstGeom prst="line">
              <a:avLst/>
            </a:prstGeom>
            <a:ln w="38100"/>
          </p:spPr>
          <p:style>
            <a:lnRef idx="3">
              <a:schemeClr val="accent5"/>
            </a:lnRef>
            <a:fillRef idx="0">
              <a:schemeClr val="accent5"/>
            </a:fillRef>
            <a:effectRef idx="2">
              <a:schemeClr val="accent5"/>
            </a:effectRef>
            <a:fontRef idx="minor">
              <a:schemeClr val="tx1"/>
            </a:fontRef>
          </p:style>
        </p:cxnSp>
      </p:grpSp>
      <p:grpSp>
        <p:nvGrpSpPr>
          <p:cNvPr id="23" name="Group 22">
            <a:extLst>
              <a:ext uri="{FF2B5EF4-FFF2-40B4-BE49-F238E27FC236}">
                <a16:creationId xmlns:a16="http://schemas.microsoft.com/office/drawing/2014/main" id="{27165927-5064-4F0F-BDE6-231CF1F7CFA7}"/>
              </a:ext>
            </a:extLst>
          </p:cNvPr>
          <p:cNvGrpSpPr/>
          <p:nvPr/>
        </p:nvGrpSpPr>
        <p:grpSpPr>
          <a:xfrm>
            <a:off x="7788275" y="4014791"/>
            <a:ext cx="2867025" cy="2303350"/>
            <a:chOff x="7788275" y="4014791"/>
            <a:chExt cx="2867025" cy="2303350"/>
          </a:xfrm>
        </p:grpSpPr>
        <p:sp>
          <p:nvSpPr>
            <p:cNvPr id="7" name="Right Brace 6">
              <a:extLst>
                <a:ext uri="{FF2B5EF4-FFF2-40B4-BE49-F238E27FC236}">
                  <a16:creationId xmlns:a16="http://schemas.microsoft.com/office/drawing/2014/main" id="{5BDF00B6-8FAF-4210-9B02-B0B3699C1D1A}"/>
                </a:ext>
              </a:extLst>
            </p:cNvPr>
            <p:cNvSpPr/>
            <p:nvPr/>
          </p:nvSpPr>
          <p:spPr>
            <a:xfrm rot="5400000">
              <a:off x="8693943" y="3298034"/>
              <a:ext cx="342900" cy="1776413"/>
            </a:xfrm>
            <a:prstGeom prst="rightBrace">
              <a:avLst/>
            </a:prstGeom>
            <a:ln w="38100"/>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9F15EB9-840F-44CC-811F-46281CA9493A}"/>
                </a:ext>
              </a:extLst>
            </p:cNvPr>
            <p:cNvSpPr txBox="1"/>
            <p:nvPr/>
          </p:nvSpPr>
          <p:spPr>
            <a:xfrm>
              <a:off x="7788275" y="4933146"/>
              <a:ext cx="2867025" cy="1384995"/>
            </a:xfrm>
            <a:prstGeom prst="rect">
              <a:avLst/>
            </a:prstGeom>
            <a:noFill/>
          </p:spPr>
          <p:txBody>
            <a:bodyPr wrap="square" rtlCol="0">
              <a:spAutoFit/>
            </a:bodyPr>
            <a:lstStyle/>
            <a:p>
              <a:pPr algn="ctr"/>
              <a:r>
                <a:rPr lang="en-US" sz="2800" dirty="0">
                  <a:solidFill>
                    <a:schemeClr val="accent5">
                      <a:lumMod val="75000"/>
                    </a:schemeClr>
                  </a:solidFill>
                  <a:latin typeface="Franklin Gothic Demi Cond" panose="020B0706030402020204" pitchFamily="34" charset="0"/>
                </a:rPr>
                <a:t>Reward plus</a:t>
              </a:r>
              <a:br>
                <a:rPr lang="en-US" sz="2800" dirty="0">
                  <a:solidFill>
                    <a:schemeClr val="accent5">
                      <a:lumMod val="75000"/>
                    </a:schemeClr>
                  </a:solidFill>
                  <a:latin typeface="Franklin Gothic Demi Cond" panose="020B0706030402020204" pitchFamily="34" charset="0"/>
                </a:rPr>
              </a:br>
              <a:r>
                <a:rPr lang="en-US" sz="2800" dirty="0">
                  <a:solidFill>
                    <a:schemeClr val="accent5">
                      <a:lumMod val="75000"/>
                    </a:schemeClr>
                  </a:solidFill>
                  <a:latin typeface="Franklin Gothic Demi Cond" panose="020B0706030402020204" pitchFamily="34" charset="0"/>
                </a:rPr>
                <a:t>discounted value</a:t>
              </a:r>
              <a:br>
                <a:rPr lang="en-US" sz="2800" dirty="0">
                  <a:solidFill>
                    <a:schemeClr val="accent5">
                      <a:lumMod val="75000"/>
                    </a:schemeClr>
                  </a:solidFill>
                  <a:latin typeface="Franklin Gothic Demi Cond" panose="020B0706030402020204" pitchFamily="34" charset="0"/>
                </a:rPr>
              </a:br>
              <a:r>
                <a:rPr lang="en-US" sz="2800" dirty="0">
                  <a:solidFill>
                    <a:schemeClr val="accent5">
                      <a:lumMod val="75000"/>
                    </a:schemeClr>
                  </a:solidFill>
                  <a:latin typeface="Franklin Gothic Demi Cond" panose="020B0706030402020204" pitchFamily="34" charset="0"/>
                </a:rPr>
                <a:t>of new state </a:t>
              </a:r>
              <a:r>
                <a:rPr lang="en-US" sz="2800" i="1" dirty="0">
                  <a:solidFill>
                    <a:schemeClr val="accent5">
                      <a:lumMod val="75000"/>
                    </a:schemeClr>
                  </a:solidFill>
                  <a:latin typeface="Franklin Gothic Demi Cond" panose="020B0706030402020204" pitchFamily="34" charset="0"/>
                </a:rPr>
                <a:t>s’</a:t>
              </a:r>
            </a:p>
          </p:txBody>
        </p:sp>
        <p:cxnSp>
          <p:nvCxnSpPr>
            <p:cNvPr id="16" name="Straight Connector 15">
              <a:extLst>
                <a:ext uri="{FF2B5EF4-FFF2-40B4-BE49-F238E27FC236}">
                  <a16:creationId xmlns:a16="http://schemas.microsoft.com/office/drawing/2014/main" id="{3958A643-0139-420F-9478-5385F4A0C76F}"/>
                </a:ext>
              </a:extLst>
            </p:cNvPr>
            <p:cNvCxnSpPr>
              <a:cxnSpLocks/>
              <a:stCxn id="10" idx="0"/>
              <a:endCxn id="7" idx="1"/>
            </p:cNvCxnSpPr>
            <p:nvPr/>
          </p:nvCxnSpPr>
          <p:spPr>
            <a:xfrm flipH="1" flipV="1">
              <a:off x="8865393" y="4357691"/>
              <a:ext cx="356395" cy="575455"/>
            </a:xfrm>
            <a:prstGeom prst="line">
              <a:avLst/>
            </a:prstGeom>
            <a:ln w="38100"/>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1698450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07A2-B361-4D11-A470-ECB7CB23AA09}"/>
              </a:ext>
            </a:extLst>
          </p:cNvPr>
          <p:cNvSpPr>
            <a:spLocks noGrp="1"/>
          </p:cNvSpPr>
          <p:nvPr>
            <p:ph type="title"/>
          </p:nvPr>
        </p:nvSpPr>
        <p:spPr/>
        <p:txBody>
          <a:bodyPr/>
          <a:lstStyle/>
          <a:p>
            <a:r>
              <a:rPr lang="en-US" dirty="0"/>
              <a:t>Bellman Equation Visualized</a:t>
            </a:r>
          </a:p>
        </p:txBody>
      </p:sp>
      <p:sp>
        <p:nvSpPr>
          <p:cNvPr id="3" name="Content Placeholder 2">
            <a:extLst>
              <a:ext uri="{FF2B5EF4-FFF2-40B4-BE49-F238E27FC236}">
                <a16:creationId xmlns:a16="http://schemas.microsoft.com/office/drawing/2014/main" id="{44F068B3-40BE-4D09-98ED-BFB1FCBA6E67}"/>
              </a:ext>
            </a:extLst>
          </p:cNvPr>
          <p:cNvSpPr>
            <a:spLocks noGrp="1"/>
          </p:cNvSpPr>
          <p:nvPr>
            <p:ph idx="1"/>
          </p:nvPr>
        </p:nvSpPr>
        <p:spPr>
          <a:xfrm>
            <a:off x="1141412" y="1447800"/>
            <a:ext cx="4954588" cy="5410200"/>
          </a:xfrm>
        </p:spPr>
        <p:txBody>
          <a:bodyPr>
            <a:normAutofit/>
          </a:bodyPr>
          <a:lstStyle/>
          <a:p>
            <a:pPr marL="0" indent="0">
              <a:buNone/>
            </a:pPr>
            <a:r>
              <a:rPr lang="en-US" dirty="0"/>
              <a:t>This is a </a:t>
            </a:r>
            <a:r>
              <a:rPr lang="en-US" i="1" dirty="0"/>
              <a:t>backup diagram</a:t>
            </a:r>
            <a:r>
              <a:rPr lang="en-US" dirty="0"/>
              <a:t> </a:t>
            </a:r>
            <a:br>
              <a:rPr lang="en-US" dirty="0"/>
            </a:br>
            <a:r>
              <a:rPr lang="en-US" dirty="0"/>
              <a:t>for </a:t>
            </a:r>
            <a:r>
              <a:rPr lang="en-US" i="1" dirty="0"/>
              <a:t>v</a:t>
            </a:r>
            <a:r>
              <a:rPr lang="el-GR" baseline="-25000" dirty="0"/>
              <a:t>π</a:t>
            </a:r>
            <a:r>
              <a:rPr lang="en-US" dirty="0"/>
              <a:t>(</a:t>
            </a:r>
            <a:r>
              <a:rPr lang="en-US" i="1" dirty="0"/>
              <a:t>s</a:t>
            </a:r>
            <a:r>
              <a:rPr lang="en-US" dirty="0"/>
              <a:t>).  To compute it:</a:t>
            </a:r>
          </a:p>
          <a:p>
            <a:r>
              <a:rPr lang="en-US" dirty="0"/>
              <a:t>We need to sum over each branch of </a:t>
            </a:r>
            <a:r>
              <a:rPr lang="el-GR" dirty="0"/>
              <a:t>π</a:t>
            </a:r>
            <a:r>
              <a:rPr lang="en-US" dirty="0"/>
              <a:t>(), based on the probability of each action </a:t>
            </a:r>
            <a:r>
              <a:rPr lang="en-US" i="1" dirty="0"/>
              <a:t>a</a:t>
            </a:r>
            <a:endParaRPr lang="en-US" dirty="0"/>
          </a:p>
          <a:p>
            <a:r>
              <a:rPr lang="en-US" dirty="0"/>
              <a:t>And sum over of each branch </a:t>
            </a:r>
            <a:br>
              <a:rPr lang="en-US" dirty="0"/>
            </a:br>
            <a:r>
              <a:rPr lang="en-US" dirty="0"/>
              <a:t>of </a:t>
            </a:r>
            <a:r>
              <a:rPr lang="en-US" i="1" dirty="0"/>
              <a:t>p</a:t>
            </a:r>
            <a:r>
              <a:rPr lang="en-US" dirty="0"/>
              <a:t>(), based on probability we wind up in state </a:t>
            </a:r>
            <a:r>
              <a:rPr lang="en-US" i="1" dirty="0"/>
              <a:t>s’</a:t>
            </a:r>
            <a:r>
              <a:rPr lang="en-US" dirty="0"/>
              <a:t> </a:t>
            </a:r>
          </a:p>
          <a:p>
            <a:r>
              <a:rPr lang="en-US" dirty="0"/>
              <a:t>The quantity we sum is the reward and the discounted </a:t>
            </a:r>
            <a:br>
              <a:rPr lang="en-US" dirty="0"/>
            </a:br>
            <a:r>
              <a:rPr lang="en-US" dirty="0"/>
              <a:t>value of possible state </a:t>
            </a:r>
            <a:r>
              <a:rPr lang="en-US" i="1" dirty="0"/>
              <a:t>s’</a:t>
            </a:r>
            <a:r>
              <a:rPr lang="en-US" dirty="0"/>
              <a:t>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E7B23F7-7A26-4A4B-AF8E-B0F2D9781595}"/>
              </a:ext>
            </a:extLst>
          </p:cNvPr>
          <p:cNvSpPr>
            <a:spLocks noGrp="1"/>
          </p:cNvSpPr>
          <p:nvPr>
            <p:ph type="sldNum" sz="quarter" idx="12"/>
          </p:nvPr>
        </p:nvSpPr>
        <p:spPr/>
        <p:txBody>
          <a:bodyPr/>
          <a:lstStyle/>
          <a:p>
            <a:fld id="{6D22F896-40B5-4ADD-8801-0D06FADFA095}" type="slidenum">
              <a:rPr lang="en-US" smtClean="0"/>
              <a:pPr/>
              <a:t>16</a:t>
            </a:fld>
            <a:endParaRPr lang="en-US" dirty="0"/>
          </a:p>
        </p:txBody>
      </p:sp>
      <p:pic>
        <p:nvPicPr>
          <p:cNvPr id="6" name="Picture 5">
            <a:extLst>
              <a:ext uri="{FF2B5EF4-FFF2-40B4-BE49-F238E27FC236}">
                <a16:creationId xmlns:a16="http://schemas.microsoft.com/office/drawing/2014/main" id="{2C7431DD-E573-468A-9C07-970128EA7EBA}"/>
              </a:ext>
            </a:extLst>
          </p:cNvPr>
          <p:cNvPicPr>
            <a:picLocks noChangeAspect="1"/>
          </p:cNvPicPr>
          <p:nvPr/>
        </p:nvPicPr>
        <p:blipFill>
          <a:blip r:embed="rId2"/>
          <a:stretch>
            <a:fillRect/>
          </a:stretch>
        </p:blipFill>
        <p:spPr>
          <a:xfrm>
            <a:off x="6096000" y="1447801"/>
            <a:ext cx="5353049" cy="384609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CF12DCC-4BD7-431E-9667-BD0C69EB67D3}"/>
                  </a:ext>
                </a:extLst>
              </p:cNvPr>
              <p:cNvSpPr txBox="1"/>
              <p:nvPr/>
            </p:nvSpPr>
            <p:spPr>
              <a:xfrm>
                <a:off x="6096001" y="5362556"/>
                <a:ext cx="5353048" cy="794961"/>
              </a:xfrm>
              <a:prstGeom prst="rect">
                <a:avLst/>
              </a:prstGeom>
              <a:solidFill>
                <a:schemeClr val="tx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𝑣</m:t>
                          </m:r>
                        </m:e>
                        <m:sub>
                          <m:r>
                            <m:rPr>
                              <m:nor/>
                            </m:rPr>
                            <a:rPr lang="el-GR" dirty="0">
                              <a:solidFill>
                                <a:schemeClr val="bg1"/>
                              </a:solidFill>
                              <a:latin typeface="Cambria Math" panose="02040503050406030204" pitchFamily="18" charset="0"/>
                              <a:ea typeface="Cambria Math" panose="02040503050406030204" pitchFamily="18" charset="0"/>
                            </a:rPr>
                            <m:t>π</m:t>
                          </m:r>
                        </m:sub>
                      </m:sSub>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𝑠</m:t>
                          </m:r>
                        </m:e>
                      </m:d>
                      <m:r>
                        <a:rPr lang="en-US" b="0" i="1" smtClean="0">
                          <a:solidFill>
                            <a:schemeClr val="bg1"/>
                          </a:solidFill>
                          <a:latin typeface="Cambria Math" panose="02040503050406030204" pitchFamily="18" charset="0"/>
                          <a:ea typeface="Cambria Math" panose="02040503050406030204" pitchFamily="18" charset="0"/>
                        </a:rPr>
                        <m:t>= </m:t>
                      </m:r>
                      <m:nary>
                        <m:naryPr>
                          <m:chr m:val="∑"/>
                          <m:supHide m:val="on"/>
                          <m:ctrlPr>
                            <a:rPr lang="en-US" b="0" i="1" smtClean="0">
                              <a:solidFill>
                                <a:schemeClr val="bg1"/>
                              </a:solidFill>
                              <a:latin typeface="Cambria Math" panose="02040503050406030204" pitchFamily="18" charset="0"/>
                              <a:ea typeface="Cambria Math" panose="02040503050406030204" pitchFamily="18" charset="0"/>
                            </a:rPr>
                          </m:ctrlPr>
                        </m:naryPr>
                        <m:sub>
                          <m:r>
                            <m:rPr>
                              <m:brk m:alnAt="7"/>
                            </m:rPr>
                            <a:rPr lang="en-US" b="0" i="1" smtClean="0">
                              <a:solidFill>
                                <a:schemeClr val="bg1"/>
                              </a:solidFill>
                              <a:latin typeface="Cambria Math" panose="02040503050406030204" pitchFamily="18" charset="0"/>
                              <a:ea typeface="Cambria Math" panose="02040503050406030204" pitchFamily="18" charset="0"/>
                            </a:rPr>
                            <m:t>𝑎</m:t>
                          </m:r>
                        </m:sub>
                        <m:sup/>
                        <m:e>
                          <m:r>
                            <m:rPr>
                              <m:nor/>
                            </m:rPr>
                            <a:rPr lang="el-GR" dirty="0">
                              <a:solidFill>
                                <a:schemeClr val="bg1"/>
                              </a:solidFill>
                              <a:latin typeface="Cambria Math" panose="02040503050406030204" pitchFamily="18" charset="0"/>
                              <a:ea typeface="Cambria Math" panose="02040503050406030204" pitchFamily="18" charset="0"/>
                            </a:rPr>
                            <m:t>π</m:t>
                          </m:r>
                          <m:r>
                            <a:rPr lang="en-US" b="0" i="1" dirty="0" smtClean="0">
                              <a:solidFill>
                                <a:schemeClr val="bg1"/>
                              </a:solidFill>
                              <a:latin typeface="Cambria Math" panose="02040503050406030204" pitchFamily="18" charset="0"/>
                              <a:ea typeface="Cambria Math" panose="02040503050406030204" pitchFamily="18" charset="0"/>
                            </a:rPr>
                            <m:t>(</m:t>
                          </m:r>
                          <m:r>
                            <a:rPr lang="en-US" b="0" i="1" dirty="0" smtClean="0">
                              <a:solidFill>
                                <a:schemeClr val="bg1"/>
                              </a:solidFill>
                              <a:latin typeface="Cambria Math" panose="02040503050406030204" pitchFamily="18" charset="0"/>
                              <a:ea typeface="Cambria Math" panose="02040503050406030204" pitchFamily="18" charset="0"/>
                            </a:rPr>
                            <m:t>𝑎</m:t>
                          </m:r>
                          <m:r>
                            <a:rPr lang="en-US" b="0" i="1" dirty="0" smtClean="0">
                              <a:solidFill>
                                <a:schemeClr val="bg1"/>
                              </a:solidFill>
                              <a:latin typeface="Cambria Math" panose="02040503050406030204" pitchFamily="18" charset="0"/>
                              <a:ea typeface="Cambria Math" panose="02040503050406030204" pitchFamily="18" charset="0"/>
                            </a:rPr>
                            <m:t>,</m:t>
                          </m:r>
                          <m:r>
                            <a:rPr lang="en-US" b="0" i="1" dirty="0" smtClean="0">
                              <a:solidFill>
                                <a:schemeClr val="bg1"/>
                              </a:solidFill>
                              <a:latin typeface="Cambria Math" panose="02040503050406030204" pitchFamily="18" charset="0"/>
                              <a:ea typeface="Cambria Math" panose="02040503050406030204" pitchFamily="18" charset="0"/>
                            </a:rPr>
                            <m:t>𝑠</m:t>
                          </m:r>
                          <m:r>
                            <a:rPr lang="en-US" b="0" i="1" dirty="0" smtClean="0">
                              <a:solidFill>
                                <a:schemeClr val="bg1"/>
                              </a:solidFill>
                              <a:latin typeface="Cambria Math" panose="02040503050406030204" pitchFamily="18" charset="0"/>
                              <a:ea typeface="Cambria Math" panose="02040503050406030204" pitchFamily="18" charset="0"/>
                            </a:rPr>
                            <m:t>)</m:t>
                          </m:r>
                        </m:e>
                      </m:nary>
                      <m:nary>
                        <m:naryPr>
                          <m:chr m:val="∑"/>
                          <m:supHide m:val="on"/>
                          <m:ctrlPr>
                            <a:rPr lang="en-US" b="0" i="1" smtClean="0">
                              <a:solidFill>
                                <a:schemeClr val="bg1"/>
                              </a:solidFill>
                              <a:latin typeface="Cambria Math" panose="02040503050406030204" pitchFamily="18" charset="0"/>
                              <a:ea typeface="Cambria Math" panose="02040503050406030204" pitchFamily="18" charset="0"/>
                            </a:rPr>
                          </m:ctrlPr>
                        </m:naryPr>
                        <m:sub>
                          <m:sSup>
                            <m:sSupPr>
                              <m:ctrlPr>
                                <a:rPr lang="en-US" b="0" i="1" smtClean="0">
                                  <a:solidFill>
                                    <a:schemeClr val="bg1"/>
                                  </a:solidFill>
                                  <a:latin typeface="Cambria Math" panose="02040503050406030204" pitchFamily="18" charset="0"/>
                                  <a:ea typeface="Cambria Math" panose="02040503050406030204" pitchFamily="18" charset="0"/>
                                </a:rPr>
                              </m:ctrlPr>
                            </m:sSupPr>
                            <m:e>
                              <m:r>
                                <a:rPr lang="en-US" b="0" i="1" smtClean="0">
                                  <a:solidFill>
                                    <a:schemeClr val="bg1"/>
                                  </a:solidFill>
                                  <a:latin typeface="Cambria Math" panose="02040503050406030204" pitchFamily="18" charset="0"/>
                                  <a:ea typeface="Cambria Math" panose="02040503050406030204" pitchFamily="18" charset="0"/>
                                </a:rPr>
                                <m:t>𝑠</m:t>
                              </m:r>
                            </m:e>
                            <m:sup>
                              <m:r>
                                <a:rPr lang="en-US" b="0" i="1" smtClean="0">
                                  <a:solidFill>
                                    <a:schemeClr val="bg1"/>
                                  </a:solidFill>
                                  <a:latin typeface="Cambria Math" panose="02040503050406030204" pitchFamily="18" charset="0"/>
                                  <a:ea typeface="Cambria Math" panose="02040503050406030204" pitchFamily="18" charset="0"/>
                                </a:rPr>
                                <m:t>′</m:t>
                              </m:r>
                            </m:sup>
                          </m:sSup>
                          <m:r>
                            <m:rPr>
                              <m:brk m:alnAt="7"/>
                            </m:rP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𝑟</m:t>
                          </m:r>
                        </m:sub>
                        <m:sup/>
                        <m:e>
                          <m:r>
                            <a:rPr lang="en-US" b="0" i="1" smtClean="0">
                              <a:solidFill>
                                <a:schemeClr val="bg1"/>
                              </a:solidFill>
                              <a:latin typeface="Cambria Math" panose="02040503050406030204" pitchFamily="18" charset="0"/>
                              <a:ea typeface="Cambria Math" panose="02040503050406030204" pitchFamily="18" charset="0"/>
                            </a:rPr>
                            <m:t>𝑝</m:t>
                          </m:r>
                          <m:r>
                            <a:rPr lang="en-US" b="0" i="1" smtClean="0">
                              <a:solidFill>
                                <a:schemeClr val="bg1"/>
                              </a:solidFill>
                              <a:latin typeface="Cambria Math" panose="02040503050406030204" pitchFamily="18" charset="0"/>
                              <a:ea typeface="Cambria Math" panose="02040503050406030204" pitchFamily="18" charset="0"/>
                            </a:rPr>
                            <m:t>(</m:t>
                          </m:r>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𝑠</m:t>
                              </m:r>
                            </m:e>
                            <m:sup>
                              <m:r>
                                <a:rPr lang="en-US" i="1">
                                  <a:solidFill>
                                    <a:schemeClr val="bg1"/>
                                  </a:solidFill>
                                  <a:latin typeface="Cambria Math" panose="02040503050406030204" pitchFamily="18" charset="0"/>
                                  <a:ea typeface="Cambria Math" panose="02040503050406030204" pitchFamily="18" charset="0"/>
                                </a:rPr>
                                <m:t>′</m:t>
                              </m:r>
                            </m:sup>
                          </m:sSup>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𝑟</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𝑠</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𝑎</m:t>
                          </m:r>
                          <m:r>
                            <a:rPr lang="en-US" b="0" i="1" smtClean="0">
                              <a:solidFill>
                                <a:schemeClr val="bg1"/>
                              </a:solidFill>
                              <a:latin typeface="Cambria Math" panose="02040503050406030204" pitchFamily="18" charset="0"/>
                              <a:ea typeface="Cambria Math" panose="02040503050406030204" pitchFamily="18" charset="0"/>
                            </a:rPr>
                            <m:t>)</m:t>
                          </m:r>
                          <m:d>
                            <m:dPr>
                              <m:begChr m:val="["/>
                              <m:endChr m:val="]"/>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𝑟</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i="1">
                                      <a:solidFill>
                                        <a:schemeClr val="bg1"/>
                                      </a:solidFill>
                                      <a:latin typeface="Cambria Math" panose="02040503050406030204" pitchFamily="18" charset="0"/>
                                      <a:ea typeface="Cambria Math" panose="02040503050406030204" pitchFamily="18" charset="0"/>
                                    </a:rPr>
                                  </m:ctrlPr>
                                </m:sSubPr>
                                <m:e>
                                  <m:r>
                                    <m:rPr>
                                      <m:nor/>
                                    </m:rPr>
                                    <a:rPr lang="nn-NO" dirty="0">
                                      <a:solidFill>
                                        <a:schemeClr val="bg1"/>
                                      </a:solidFill>
                                      <a:latin typeface="Cambria Math" panose="02040503050406030204" pitchFamily="18" charset="0"/>
                                      <a:ea typeface="Cambria Math" panose="02040503050406030204" pitchFamily="18" charset="0"/>
                                    </a:rPr>
                                    <m:t>γ</m:t>
                                  </m:r>
                                  <m:r>
                                    <a:rPr lang="en-US" i="1">
                                      <a:solidFill>
                                        <a:schemeClr val="bg1"/>
                                      </a:solidFill>
                                      <a:latin typeface="Cambria Math" panose="02040503050406030204" pitchFamily="18" charset="0"/>
                                      <a:ea typeface="Cambria Math" panose="02040503050406030204" pitchFamily="18" charset="0"/>
                                    </a:rPr>
                                    <m:t>𝑣</m:t>
                                  </m:r>
                                </m:e>
                                <m:sub>
                                  <m:r>
                                    <m:rPr>
                                      <m:nor/>
                                    </m:rPr>
                                    <a:rPr lang="el-GR" dirty="0">
                                      <a:solidFill>
                                        <a:schemeClr val="bg1"/>
                                      </a:solidFill>
                                      <a:latin typeface="Cambria Math" panose="02040503050406030204" pitchFamily="18" charset="0"/>
                                      <a:ea typeface="Cambria Math" panose="02040503050406030204" pitchFamily="18" charset="0"/>
                                    </a:rPr>
                                    <m:t>π</m:t>
                                  </m:r>
                                </m:sub>
                              </m:sSub>
                              <m:d>
                                <m:dPr>
                                  <m:ctrlPr>
                                    <a:rPr lang="en-US" i="1">
                                      <a:solidFill>
                                        <a:schemeClr val="bg1"/>
                                      </a:solidFill>
                                      <a:latin typeface="Cambria Math" panose="02040503050406030204" pitchFamily="18" charset="0"/>
                                      <a:ea typeface="Cambria Math" panose="02040503050406030204" pitchFamily="18" charset="0"/>
                                    </a:rPr>
                                  </m:ctrlPr>
                                </m:dPr>
                                <m:e>
                                  <m:sSup>
                                    <m:sSupPr>
                                      <m:ctrlPr>
                                        <a:rPr lang="en-US" i="1">
                                          <a:solidFill>
                                            <a:schemeClr val="bg1"/>
                                          </a:solidFill>
                                          <a:latin typeface="Cambria Math" panose="02040503050406030204" pitchFamily="18" charset="0"/>
                                          <a:ea typeface="Cambria Math" panose="02040503050406030204" pitchFamily="18" charset="0"/>
                                        </a:rPr>
                                      </m:ctrlPr>
                                    </m:sSupPr>
                                    <m:e>
                                      <m:r>
                                        <a:rPr lang="en-US" i="1">
                                          <a:solidFill>
                                            <a:schemeClr val="bg1"/>
                                          </a:solidFill>
                                          <a:latin typeface="Cambria Math" panose="02040503050406030204" pitchFamily="18" charset="0"/>
                                          <a:ea typeface="Cambria Math" panose="02040503050406030204" pitchFamily="18" charset="0"/>
                                        </a:rPr>
                                        <m:t>𝑠</m:t>
                                      </m:r>
                                    </m:e>
                                    <m:sup>
                                      <m:r>
                                        <a:rPr lang="en-US" i="1">
                                          <a:solidFill>
                                            <a:schemeClr val="bg1"/>
                                          </a:solidFill>
                                          <a:latin typeface="Cambria Math" panose="02040503050406030204" pitchFamily="18" charset="0"/>
                                          <a:ea typeface="Cambria Math" panose="02040503050406030204" pitchFamily="18" charset="0"/>
                                        </a:rPr>
                                        <m:t>′</m:t>
                                      </m:r>
                                    </m:sup>
                                  </m:sSup>
                                </m:e>
                              </m:d>
                            </m:e>
                          </m:d>
                        </m:e>
                      </m:nary>
                    </m:oMath>
                  </m:oMathPara>
                </a14:m>
                <a:endParaRPr lang="en-US" dirty="0">
                  <a:solidFill>
                    <a:schemeClr val="bg1"/>
                  </a:solidFill>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BCF12DCC-4BD7-431E-9667-BD0C69EB67D3}"/>
                  </a:ext>
                </a:extLst>
              </p:cNvPr>
              <p:cNvSpPr txBox="1">
                <a:spLocks noRot="1" noChangeAspect="1" noMove="1" noResize="1" noEditPoints="1" noAdjustHandles="1" noChangeArrowheads="1" noChangeShapeType="1" noTextEdit="1"/>
              </p:cNvSpPr>
              <p:nvPr/>
            </p:nvSpPr>
            <p:spPr>
              <a:xfrm>
                <a:off x="6096001" y="5362556"/>
                <a:ext cx="5353048" cy="794961"/>
              </a:xfrm>
              <a:prstGeom prst="rect">
                <a:avLst/>
              </a:prstGeom>
              <a:blipFill>
                <a:blip r:embed="rId3"/>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91A6216-1DC2-4F0C-AFA3-DC0883BAEA18}"/>
              </a:ext>
            </a:extLst>
          </p:cNvPr>
          <p:cNvSpPr/>
          <p:nvPr/>
        </p:nvSpPr>
        <p:spPr>
          <a:xfrm>
            <a:off x="6915150" y="2314575"/>
            <a:ext cx="3314700" cy="1038225"/>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EC53EDF-8F54-4996-85FD-8847E636B867}"/>
              </a:ext>
            </a:extLst>
          </p:cNvPr>
          <p:cNvSpPr/>
          <p:nvPr/>
        </p:nvSpPr>
        <p:spPr>
          <a:xfrm>
            <a:off x="7296150" y="5362556"/>
            <a:ext cx="1038225" cy="794962"/>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723209-112B-4F4D-9121-7531E8C6E59A}"/>
              </a:ext>
            </a:extLst>
          </p:cNvPr>
          <p:cNvSpPr/>
          <p:nvPr/>
        </p:nvSpPr>
        <p:spPr>
          <a:xfrm>
            <a:off x="9877424" y="3590925"/>
            <a:ext cx="739995" cy="1143000"/>
          </a:xfrm>
          <a:prstGeom prst="rect">
            <a:avLst/>
          </a:prstGeom>
          <a:solidFill>
            <a:schemeClr val="accent2">
              <a:alpha val="5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2253434A-8803-4354-A9B4-06CE83202919}"/>
              </a:ext>
            </a:extLst>
          </p:cNvPr>
          <p:cNvSpPr/>
          <p:nvPr/>
        </p:nvSpPr>
        <p:spPr>
          <a:xfrm>
            <a:off x="8372475" y="5355811"/>
            <a:ext cx="1438275" cy="794961"/>
          </a:xfrm>
          <a:prstGeom prst="rect">
            <a:avLst/>
          </a:prstGeom>
          <a:solidFill>
            <a:schemeClr val="accent2">
              <a:alpha val="5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70C83026-580F-4F38-80D2-7C92E75FA5BF}"/>
              </a:ext>
            </a:extLst>
          </p:cNvPr>
          <p:cNvSpPr/>
          <p:nvPr/>
        </p:nvSpPr>
        <p:spPr>
          <a:xfrm>
            <a:off x="10642380" y="3901065"/>
            <a:ext cx="739994" cy="1299585"/>
          </a:xfrm>
          <a:prstGeom prst="rect">
            <a:avLst/>
          </a:prstGeom>
          <a:solidFill>
            <a:schemeClr val="accent3">
              <a:alpha val="5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7CB4BEBC-6DF3-4A5F-8D37-E7C7C8E506FA}"/>
              </a:ext>
            </a:extLst>
          </p:cNvPr>
          <p:cNvSpPr/>
          <p:nvPr/>
        </p:nvSpPr>
        <p:spPr>
          <a:xfrm>
            <a:off x="9839325" y="5355811"/>
            <a:ext cx="1314450" cy="794961"/>
          </a:xfrm>
          <a:prstGeom prst="rect">
            <a:avLst/>
          </a:prstGeom>
          <a:solidFill>
            <a:schemeClr val="accent3">
              <a:alpha val="50000"/>
            </a:schemeClr>
          </a:solidFill>
          <a:ln>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ED33FEA-8632-4D8D-AF32-E5F6608989D3}"/>
              </a:ext>
            </a:extLst>
          </p:cNvPr>
          <p:cNvCxnSpPr>
            <a:cxnSpLocks/>
          </p:cNvCxnSpPr>
          <p:nvPr/>
        </p:nvCxnSpPr>
        <p:spPr>
          <a:xfrm>
            <a:off x="10172700" y="4972050"/>
            <a:ext cx="228600" cy="0"/>
          </a:xfrm>
          <a:prstGeom prst="line">
            <a:avLst/>
          </a:prstGeom>
          <a:ln w="444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347A5F1-8B9C-4914-9575-5CC33649F5BB}"/>
              </a:ext>
            </a:extLst>
          </p:cNvPr>
          <p:cNvCxnSpPr>
            <a:cxnSpLocks/>
          </p:cNvCxnSpPr>
          <p:nvPr/>
        </p:nvCxnSpPr>
        <p:spPr>
          <a:xfrm>
            <a:off x="8458200" y="4972050"/>
            <a:ext cx="228600" cy="0"/>
          </a:xfrm>
          <a:prstGeom prst="line">
            <a:avLst/>
          </a:prstGeom>
          <a:ln w="444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590ED0-D922-455C-BE0E-04368FA2C57B}"/>
              </a:ext>
            </a:extLst>
          </p:cNvPr>
          <p:cNvCxnSpPr>
            <a:cxnSpLocks/>
          </p:cNvCxnSpPr>
          <p:nvPr/>
        </p:nvCxnSpPr>
        <p:spPr>
          <a:xfrm>
            <a:off x="6743700" y="4972050"/>
            <a:ext cx="228600" cy="0"/>
          </a:xfrm>
          <a:prstGeom prst="line">
            <a:avLst/>
          </a:prstGeom>
          <a:ln w="4445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90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07A2-B361-4D11-A470-ECB7CB23AA09}"/>
              </a:ext>
            </a:extLst>
          </p:cNvPr>
          <p:cNvSpPr>
            <a:spLocks noGrp="1"/>
          </p:cNvSpPr>
          <p:nvPr>
            <p:ph type="title"/>
          </p:nvPr>
        </p:nvSpPr>
        <p:spPr/>
        <p:txBody>
          <a:bodyPr/>
          <a:lstStyle/>
          <a:p>
            <a:r>
              <a:rPr lang="en-US" dirty="0"/>
              <a:t>Bellman Equation Example</a:t>
            </a:r>
          </a:p>
        </p:txBody>
      </p:sp>
      <p:sp>
        <p:nvSpPr>
          <p:cNvPr id="4" name="Slide Number Placeholder 3">
            <a:extLst>
              <a:ext uri="{FF2B5EF4-FFF2-40B4-BE49-F238E27FC236}">
                <a16:creationId xmlns:a16="http://schemas.microsoft.com/office/drawing/2014/main" id="{AE7B23F7-7A26-4A4B-AF8E-B0F2D9781595}"/>
              </a:ext>
            </a:extLst>
          </p:cNvPr>
          <p:cNvSpPr>
            <a:spLocks noGrp="1"/>
          </p:cNvSpPr>
          <p:nvPr>
            <p:ph type="sldNum" sz="quarter" idx="12"/>
          </p:nvPr>
        </p:nvSpPr>
        <p:spPr/>
        <p:txBody>
          <a:bodyPr/>
          <a:lstStyle/>
          <a:p>
            <a:fld id="{6D22F896-40B5-4ADD-8801-0D06FADFA095}" type="slidenum">
              <a:rPr lang="en-US" smtClean="0"/>
              <a:pPr/>
              <a:t>17</a:t>
            </a:fld>
            <a:endParaRPr lang="en-US" dirty="0"/>
          </a:p>
        </p:txBody>
      </p:sp>
      <p:pic>
        <p:nvPicPr>
          <p:cNvPr id="6" name="Picture 5">
            <a:extLst>
              <a:ext uri="{FF2B5EF4-FFF2-40B4-BE49-F238E27FC236}">
                <a16:creationId xmlns:a16="http://schemas.microsoft.com/office/drawing/2014/main" id="{2C7431DD-E573-468A-9C07-970128EA7EBA}"/>
              </a:ext>
            </a:extLst>
          </p:cNvPr>
          <p:cNvPicPr>
            <a:picLocks noChangeAspect="1"/>
          </p:cNvPicPr>
          <p:nvPr/>
        </p:nvPicPr>
        <p:blipFill>
          <a:blip r:embed="rId2"/>
          <a:stretch>
            <a:fillRect/>
          </a:stretch>
        </p:blipFill>
        <p:spPr>
          <a:xfrm>
            <a:off x="3078093" y="1454546"/>
            <a:ext cx="6035813" cy="4336655"/>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E2ACBFA-564B-4031-90CB-D9D36F94DD07}"/>
                  </a:ext>
                </a:extLst>
              </p:cNvPr>
              <p:cNvSpPr txBox="1"/>
              <p:nvPr/>
            </p:nvSpPr>
            <p:spPr>
              <a:xfrm>
                <a:off x="4497973" y="2305356"/>
                <a:ext cx="606688" cy="75636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box>
                        <m:boxPr>
                          <m:ctrlPr>
                            <a:rPr lang="en-US" sz="3600" b="1" i="1" smtClean="0">
                              <a:solidFill>
                                <a:schemeClr val="accent1"/>
                              </a:solidFill>
                              <a:latin typeface="Cambria Math" panose="02040503050406030204" pitchFamily="18" charset="0"/>
                            </a:rPr>
                          </m:ctrlPr>
                        </m:boxPr>
                        <m:e>
                          <m:argPr>
                            <m:argSz m:val="-1"/>
                          </m:argPr>
                          <m:f>
                            <m:fPr>
                              <m:ctrlPr>
                                <a:rPr lang="en-US" sz="3600" b="1" i="1" smtClean="0">
                                  <a:solidFill>
                                    <a:schemeClr val="accent1"/>
                                  </a:solidFill>
                                  <a:latin typeface="Cambria Math" panose="02040503050406030204" pitchFamily="18" charset="0"/>
                                </a:rPr>
                              </m:ctrlPr>
                            </m:fPr>
                            <m:num>
                              <m:r>
                                <a:rPr lang="en-US" sz="3600" b="1" i="1" smtClean="0">
                                  <a:solidFill>
                                    <a:schemeClr val="accent1"/>
                                  </a:solidFill>
                                  <a:latin typeface="Cambria Math" panose="02040503050406030204" pitchFamily="18" charset="0"/>
                                </a:rPr>
                                <m:t>𝟏</m:t>
                              </m:r>
                            </m:num>
                            <m:den>
                              <m:r>
                                <a:rPr lang="en-US" sz="3600" b="1" i="1" smtClean="0">
                                  <a:solidFill>
                                    <a:schemeClr val="accent1"/>
                                  </a:solidFill>
                                  <a:latin typeface="Cambria Math" panose="02040503050406030204" pitchFamily="18" charset="0"/>
                                </a:rPr>
                                <m:t>𝟑</m:t>
                              </m:r>
                            </m:den>
                          </m:f>
                        </m:e>
                      </m:box>
                    </m:oMath>
                  </m:oMathPara>
                </a14:m>
                <a:endParaRPr lang="en-US" sz="3600" b="1" dirty="0">
                  <a:solidFill>
                    <a:schemeClr val="accent1"/>
                  </a:solidFill>
                  <a:latin typeface="Franklin Gothic Demi Cond" panose="020B0706030402020204" pitchFamily="34" charset="0"/>
                </a:endParaRPr>
              </a:p>
            </p:txBody>
          </p:sp>
        </mc:Choice>
        <mc:Fallback xmlns="">
          <p:sp>
            <p:nvSpPr>
              <p:cNvPr id="18" name="TextBox 17">
                <a:extLst>
                  <a:ext uri="{FF2B5EF4-FFF2-40B4-BE49-F238E27FC236}">
                    <a16:creationId xmlns:a16="http://schemas.microsoft.com/office/drawing/2014/main" id="{FE2ACBFA-564B-4031-90CB-D9D36F94DD07}"/>
                  </a:ext>
                </a:extLst>
              </p:cNvPr>
              <p:cNvSpPr txBox="1">
                <a:spLocks noRot="1" noChangeAspect="1" noMove="1" noResize="1" noEditPoints="1" noAdjustHandles="1" noChangeArrowheads="1" noChangeShapeType="1" noTextEdit="1"/>
              </p:cNvSpPr>
              <p:nvPr/>
            </p:nvSpPr>
            <p:spPr>
              <a:xfrm>
                <a:off x="4497973" y="2305356"/>
                <a:ext cx="606688" cy="7563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D61ED98-769C-4DFD-935C-C3654DB4E7C5}"/>
                  </a:ext>
                </a:extLst>
              </p:cNvPr>
              <p:cNvSpPr txBox="1"/>
              <p:nvPr/>
            </p:nvSpPr>
            <p:spPr>
              <a:xfrm>
                <a:off x="3345355" y="3745019"/>
                <a:ext cx="606688" cy="75636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box>
                        <m:boxPr>
                          <m:ctrlPr>
                            <a:rPr lang="en-US" sz="3600" b="1" i="1" smtClean="0">
                              <a:solidFill>
                                <a:srgbClr val="FFC000"/>
                              </a:solidFill>
                              <a:latin typeface="Cambria Math" panose="02040503050406030204" pitchFamily="18" charset="0"/>
                            </a:rPr>
                          </m:ctrlPr>
                        </m:boxPr>
                        <m:e>
                          <m:argPr>
                            <m:argSz m:val="-1"/>
                          </m:argPr>
                          <m:f>
                            <m:fPr>
                              <m:ctrlPr>
                                <a:rPr lang="en-US" sz="3600" b="1" i="1" smtClean="0">
                                  <a:solidFill>
                                    <a:srgbClr val="FFC000"/>
                                  </a:solidFill>
                                  <a:latin typeface="Cambria Math" panose="02040503050406030204" pitchFamily="18" charset="0"/>
                                </a:rPr>
                              </m:ctrlPr>
                            </m:fPr>
                            <m:num>
                              <m:r>
                                <a:rPr lang="en-US" sz="3600" b="1" i="1" smtClean="0">
                                  <a:solidFill>
                                    <a:srgbClr val="FFC000"/>
                                  </a:solidFill>
                                  <a:latin typeface="Cambria Math" panose="02040503050406030204" pitchFamily="18" charset="0"/>
                                </a:rPr>
                                <m:t>𝟑</m:t>
                              </m:r>
                            </m:num>
                            <m:den>
                              <m:r>
                                <a:rPr lang="en-US" sz="3600" b="1" i="1" smtClean="0">
                                  <a:solidFill>
                                    <a:srgbClr val="FFC000"/>
                                  </a:solidFill>
                                  <a:latin typeface="Cambria Math" panose="02040503050406030204" pitchFamily="18" charset="0"/>
                                </a:rPr>
                                <m:t>𝟒</m:t>
                              </m:r>
                            </m:den>
                          </m:f>
                        </m:e>
                      </m:box>
                    </m:oMath>
                  </m:oMathPara>
                </a14:m>
                <a:endParaRPr lang="en-US" sz="3600" b="1" dirty="0">
                  <a:solidFill>
                    <a:srgbClr val="FFC000"/>
                  </a:solidFill>
                  <a:latin typeface="Franklin Gothic Demi Cond" panose="020B0706030402020204" pitchFamily="34" charset="0"/>
                </a:endParaRPr>
              </a:p>
            </p:txBody>
          </p:sp>
        </mc:Choice>
        <mc:Fallback xmlns="">
          <p:sp>
            <p:nvSpPr>
              <p:cNvPr id="21" name="TextBox 20">
                <a:extLst>
                  <a:ext uri="{FF2B5EF4-FFF2-40B4-BE49-F238E27FC236}">
                    <a16:creationId xmlns:a16="http://schemas.microsoft.com/office/drawing/2014/main" id="{CD61ED98-769C-4DFD-935C-C3654DB4E7C5}"/>
                  </a:ext>
                </a:extLst>
              </p:cNvPr>
              <p:cNvSpPr txBox="1">
                <a:spLocks noRot="1" noChangeAspect="1" noMove="1" noResize="1" noEditPoints="1" noAdjustHandles="1" noChangeArrowheads="1" noChangeShapeType="1" noTextEdit="1"/>
              </p:cNvSpPr>
              <p:nvPr/>
            </p:nvSpPr>
            <p:spPr>
              <a:xfrm>
                <a:off x="3345355" y="3745019"/>
                <a:ext cx="606688" cy="756361"/>
              </a:xfrm>
              <a:prstGeom prst="rect">
                <a:avLst/>
              </a:prstGeom>
              <a:blipFill>
                <a:blip r:embed="rId4"/>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C1282DB1-2B5E-4188-9A24-C795677737BD}"/>
              </a:ext>
            </a:extLst>
          </p:cNvPr>
          <p:cNvSpPr txBox="1"/>
          <p:nvPr/>
        </p:nvSpPr>
        <p:spPr>
          <a:xfrm>
            <a:off x="3103199" y="4625205"/>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1</a:t>
            </a:r>
          </a:p>
        </p:txBody>
      </p:sp>
      <p:sp>
        <p:nvSpPr>
          <p:cNvPr id="23" name="TextBox 22">
            <a:extLst>
              <a:ext uri="{FF2B5EF4-FFF2-40B4-BE49-F238E27FC236}">
                <a16:creationId xmlns:a16="http://schemas.microsoft.com/office/drawing/2014/main" id="{95F77421-C1B8-44F8-86B5-5B942C1339B2}"/>
              </a:ext>
            </a:extLst>
          </p:cNvPr>
          <p:cNvSpPr txBox="1"/>
          <p:nvPr/>
        </p:nvSpPr>
        <p:spPr>
          <a:xfrm>
            <a:off x="3154939" y="5087034"/>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7</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2E98726-6A92-4581-AFBE-6E4902605265}"/>
                  </a:ext>
                </a:extLst>
              </p:cNvPr>
              <p:cNvSpPr txBox="1"/>
              <p:nvPr/>
            </p:nvSpPr>
            <p:spPr>
              <a:xfrm>
                <a:off x="-44390" y="5643788"/>
                <a:ext cx="3709888" cy="715452"/>
              </a:xfrm>
              <a:prstGeom prst="rect">
                <a:avLst/>
              </a:prstGeom>
              <a:solidFill>
                <a:schemeClr val="tx1">
                  <a:alpha val="90000"/>
                </a:schemeClr>
              </a:solidFill>
            </p:spPr>
            <p:txBody>
              <a:bodyPr wrap="square" rtlCol="0">
                <a:spAutoFit/>
              </a:bodyPr>
              <a:lstStyle/>
              <a:p>
                <a:pPr algn="r"/>
                <a14:m>
                  <m:oMath xmlns:m="http://schemas.openxmlformats.org/officeDocument/2006/math">
                    <m:box>
                      <m:boxPr>
                        <m:ctrlPr>
                          <a:rPr lang="en-US" sz="3600" b="1" i="1" smtClean="0">
                            <a:solidFill>
                              <a:schemeClr val="accent4"/>
                            </a:solidFill>
                            <a:latin typeface="Cambria Math" panose="02040503050406030204" pitchFamily="18" charset="0"/>
                          </a:rPr>
                        </m:ctrlPr>
                      </m:boxPr>
                      <m:e>
                        <m:argPr>
                          <m:argSz m:val="-1"/>
                        </m:argPr>
                        <m:f>
                          <m:fPr>
                            <m:ctrlPr>
                              <a:rPr lang="en-US" sz="3600" b="1" i="1">
                                <a:solidFill>
                                  <a:schemeClr val="accent4"/>
                                </a:solidFill>
                                <a:latin typeface="Cambria Math" panose="02040503050406030204" pitchFamily="18" charset="0"/>
                              </a:rPr>
                            </m:ctrlPr>
                          </m:fPr>
                          <m:num>
                            <m:r>
                              <a:rPr lang="en-US" sz="3600" b="1" i="1" smtClean="0">
                                <a:solidFill>
                                  <a:schemeClr val="accent4"/>
                                </a:solidFill>
                                <a:latin typeface="Cambria Math" panose="02040503050406030204" pitchFamily="18" charset="0"/>
                              </a:rPr>
                              <m:t>𝟏</m:t>
                            </m:r>
                          </m:num>
                          <m:den>
                            <m:r>
                              <a:rPr lang="en-US" sz="3600" b="1" i="1" smtClean="0">
                                <a:solidFill>
                                  <a:schemeClr val="accent4"/>
                                </a:solidFill>
                                <a:latin typeface="Cambria Math" panose="02040503050406030204" pitchFamily="18" charset="0"/>
                              </a:rPr>
                              <m:t>𝟑</m:t>
                            </m:r>
                          </m:den>
                        </m:f>
                      </m:e>
                    </m:box>
                    <m:r>
                      <a:rPr lang="en-US" sz="3600" b="1" i="1" smtClean="0">
                        <a:solidFill>
                          <a:schemeClr val="accent4"/>
                        </a:solidFill>
                        <a:latin typeface="Cambria Math" panose="02040503050406030204" pitchFamily="18" charset="0"/>
                        <a:ea typeface="Cambria Math" panose="02040503050406030204" pitchFamily="18" charset="0"/>
                      </a:rPr>
                      <m:t>∙</m:t>
                    </m:r>
                    <m:box>
                      <m:boxPr>
                        <m:ctrlPr>
                          <a:rPr lang="en-US" sz="3600" b="1" i="1">
                            <a:solidFill>
                              <a:schemeClr val="accent4"/>
                            </a:solidFill>
                            <a:latin typeface="Cambria Math" panose="02040503050406030204" pitchFamily="18" charset="0"/>
                          </a:rPr>
                        </m:ctrlPr>
                      </m:boxPr>
                      <m:e>
                        <m:argPr>
                          <m:argSz m:val="-1"/>
                        </m:argPr>
                        <m:f>
                          <m:fPr>
                            <m:ctrlPr>
                              <a:rPr lang="en-US" sz="3600" b="1" i="1">
                                <a:solidFill>
                                  <a:schemeClr val="accent4"/>
                                </a:solidFill>
                                <a:latin typeface="Cambria Math" panose="02040503050406030204" pitchFamily="18" charset="0"/>
                              </a:rPr>
                            </m:ctrlPr>
                          </m:fPr>
                          <m:num>
                            <m:r>
                              <a:rPr lang="en-US" sz="3600" b="1" i="1">
                                <a:solidFill>
                                  <a:schemeClr val="accent4"/>
                                </a:solidFill>
                                <a:latin typeface="Cambria Math" panose="02040503050406030204" pitchFamily="18" charset="0"/>
                              </a:rPr>
                              <m:t>𝟑</m:t>
                            </m:r>
                          </m:num>
                          <m:den>
                            <m:r>
                              <a:rPr lang="en-US" sz="3600" b="1" i="1">
                                <a:solidFill>
                                  <a:schemeClr val="accent4"/>
                                </a:solidFill>
                                <a:latin typeface="Cambria Math" panose="02040503050406030204" pitchFamily="18" charset="0"/>
                              </a:rPr>
                              <m:t>𝟒</m:t>
                            </m:r>
                          </m:den>
                        </m:f>
                      </m:e>
                    </m:box>
                    <m:r>
                      <a:rPr lang="en-US" sz="3600" b="1" i="1" smtClean="0">
                        <a:solidFill>
                          <a:schemeClr val="accent4"/>
                        </a:solidFill>
                        <a:latin typeface="Cambria Math" panose="02040503050406030204" pitchFamily="18" charset="0"/>
                        <a:ea typeface="Cambria Math" panose="02040503050406030204" pitchFamily="18" charset="0"/>
                      </a:rPr>
                      <m:t>∙</m:t>
                    </m:r>
                    <m:d>
                      <m:dPr>
                        <m:ctrlPr>
                          <a:rPr lang="en-US" sz="3600" b="1" i="1" smtClean="0">
                            <a:solidFill>
                              <a:schemeClr val="accent4"/>
                            </a:solidFill>
                            <a:latin typeface="Cambria Math" panose="02040503050406030204" pitchFamily="18" charset="0"/>
                            <a:ea typeface="Cambria Math" panose="02040503050406030204" pitchFamily="18" charset="0"/>
                          </a:rPr>
                        </m:ctrlPr>
                      </m:dPr>
                      <m:e>
                        <m:r>
                          <a:rPr lang="en-US" sz="3600" b="1" i="1" smtClean="0">
                            <a:solidFill>
                              <a:schemeClr val="accent4"/>
                            </a:solidFill>
                            <a:latin typeface="Cambria Math" panose="02040503050406030204" pitchFamily="18" charset="0"/>
                            <a:ea typeface="Cambria Math" panose="02040503050406030204" pitchFamily="18" charset="0"/>
                          </a:rPr>
                          <m:t>𝟏</m:t>
                        </m:r>
                        <m:r>
                          <a:rPr lang="en-US" sz="3600" b="1" i="1" smtClean="0">
                            <a:solidFill>
                              <a:schemeClr val="accent4"/>
                            </a:solidFill>
                            <a:latin typeface="Cambria Math" panose="02040503050406030204" pitchFamily="18" charset="0"/>
                            <a:ea typeface="Cambria Math" panose="02040503050406030204" pitchFamily="18" charset="0"/>
                          </a:rPr>
                          <m:t>+</m:t>
                        </m:r>
                        <m:r>
                          <a:rPr lang="en-US" sz="3600" b="1" i="1" smtClean="0">
                            <a:solidFill>
                              <a:schemeClr val="accent4"/>
                            </a:solidFill>
                            <a:latin typeface="Cambria Math" panose="02040503050406030204" pitchFamily="18" charset="0"/>
                            <a:ea typeface="Cambria Math" panose="02040503050406030204" pitchFamily="18" charset="0"/>
                          </a:rPr>
                          <m:t>𝟕</m:t>
                        </m:r>
                      </m:e>
                    </m:d>
                    <m:r>
                      <a:rPr lang="en-US" sz="3600" b="1" i="1" smtClean="0">
                        <a:solidFill>
                          <a:schemeClr val="accent4"/>
                        </a:solidFill>
                        <a:latin typeface="Cambria Math" panose="02040503050406030204" pitchFamily="18" charset="0"/>
                        <a:ea typeface="Cambria Math" panose="02040503050406030204" pitchFamily="18" charset="0"/>
                      </a:rPr>
                      <m:t>=</m:t>
                    </m:r>
                  </m:oMath>
                </a14:m>
                <a:r>
                  <a:rPr lang="en-US" sz="3600" b="1" dirty="0">
                    <a:solidFill>
                      <a:schemeClr val="accent4"/>
                    </a:solidFill>
                    <a:latin typeface="Franklin Gothic Demi Cond" panose="020B0706030402020204" pitchFamily="34" charset="0"/>
                  </a:rPr>
                  <a:t> 2</a:t>
                </a:r>
              </a:p>
            </p:txBody>
          </p:sp>
        </mc:Choice>
        <mc:Fallback xmlns="">
          <p:sp>
            <p:nvSpPr>
              <p:cNvPr id="25" name="TextBox 24">
                <a:extLst>
                  <a:ext uri="{FF2B5EF4-FFF2-40B4-BE49-F238E27FC236}">
                    <a16:creationId xmlns:a16="http://schemas.microsoft.com/office/drawing/2014/main" id="{92E98726-6A92-4581-AFBE-6E4902605265}"/>
                  </a:ext>
                </a:extLst>
              </p:cNvPr>
              <p:cNvSpPr txBox="1">
                <a:spLocks noRot="1" noChangeAspect="1" noMove="1" noResize="1" noEditPoints="1" noAdjustHandles="1" noChangeArrowheads="1" noChangeShapeType="1" noTextEdit="1"/>
              </p:cNvSpPr>
              <p:nvPr/>
            </p:nvSpPr>
            <p:spPr>
              <a:xfrm>
                <a:off x="-44390" y="5643788"/>
                <a:ext cx="3709888" cy="715452"/>
              </a:xfrm>
              <a:prstGeom prst="rect">
                <a:avLst/>
              </a:prstGeom>
              <a:blipFill>
                <a:blip r:embed="rId5"/>
                <a:stretch>
                  <a:fillRect t="-13675" r="-493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BBE850E-D13D-41DA-8968-E9D025AFCD3E}"/>
                  </a:ext>
                </a:extLst>
              </p:cNvPr>
              <p:cNvSpPr txBox="1"/>
              <p:nvPr/>
            </p:nvSpPr>
            <p:spPr>
              <a:xfrm>
                <a:off x="3971093" y="3745019"/>
                <a:ext cx="606688" cy="75636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box>
                        <m:boxPr>
                          <m:ctrlPr>
                            <a:rPr lang="en-US" sz="3600" b="1" i="1" smtClean="0">
                              <a:solidFill>
                                <a:srgbClr val="FFC000"/>
                              </a:solidFill>
                              <a:latin typeface="Cambria Math" panose="02040503050406030204" pitchFamily="18" charset="0"/>
                            </a:rPr>
                          </m:ctrlPr>
                        </m:boxPr>
                        <m:e>
                          <m:argPr>
                            <m:argSz m:val="-1"/>
                          </m:argPr>
                          <m:f>
                            <m:fPr>
                              <m:ctrlPr>
                                <a:rPr lang="en-US" sz="3600" b="1" i="1" smtClean="0">
                                  <a:solidFill>
                                    <a:srgbClr val="FFC000"/>
                                  </a:solidFill>
                                  <a:latin typeface="Cambria Math" panose="02040503050406030204" pitchFamily="18" charset="0"/>
                                </a:rPr>
                              </m:ctrlPr>
                            </m:fPr>
                            <m:num>
                              <m:r>
                                <a:rPr lang="en-US" sz="3600" b="1" i="1" smtClean="0">
                                  <a:solidFill>
                                    <a:srgbClr val="FFC000"/>
                                  </a:solidFill>
                                  <a:latin typeface="Cambria Math" panose="02040503050406030204" pitchFamily="18" charset="0"/>
                                </a:rPr>
                                <m:t>𝟏</m:t>
                              </m:r>
                            </m:num>
                            <m:den>
                              <m:r>
                                <a:rPr lang="en-US" sz="3600" b="1" i="1" smtClean="0">
                                  <a:solidFill>
                                    <a:srgbClr val="FFC000"/>
                                  </a:solidFill>
                                  <a:latin typeface="Cambria Math" panose="02040503050406030204" pitchFamily="18" charset="0"/>
                                </a:rPr>
                                <m:t>𝟒</m:t>
                              </m:r>
                            </m:den>
                          </m:f>
                        </m:e>
                      </m:box>
                    </m:oMath>
                  </m:oMathPara>
                </a14:m>
                <a:endParaRPr lang="en-US" sz="3600" b="1" dirty="0">
                  <a:solidFill>
                    <a:srgbClr val="FFC000"/>
                  </a:solidFill>
                  <a:latin typeface="Franklin Gothic Demi Cond" panose="020B0706030402020204" pitchFamily="34" charset="0"/>
                </a:endParaRPr>
              </a:p>
            </p:txBody>
          </p:sp>
        </mc:Choice>
        <mc:Fallback xmlns="">
          <p:sp>
            <p:nvSpPr>
              <p:cNvPr id="26" name="TextBox 25">
                <a:extLst>
                  <a:ext uri="{FF2B5EF4-FFF2-40B4-BE49-F238E27FC236}">
                    <a16:creationId xmlns:a16="http://schemas.microsoft.com/office/drawing/2014/main" id="{BBBE850E-D13D-41DA-8968-E9D025AFCD3E}"/>
                  </a:ext>
                </a:extLst>
              </p:cNvPr>
              <p:cNvSpPr txBox="1">
                <a:spLocks noRot="1" noChangeAspect="1" noMove="1" noResize="1" noEditPoints="1" noAdjustHandles="1" noChangeArrowheads="1" noChangeShapeType="1" noTextEdit="1"/>
              </p:cNvSpPr>
              <p:nvPr/>
            </p:nvSpPr>
            <p:spPr>
              <a:xfrm>
                <a:off x="3971093" y="3745019"/>
                <a:ext cx="606688" cy="756361"/>
              </a:xfrm>
              <a:prstGeom prst="rect">
                <a:avLst/>
              </a:prstGeom>
              <a:blipFill>
                <a:blip r:embed="rId6"/>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3CFA51C5-E1E3-4A1E-9FAA-B6852FD69DA9}"/>
              </a:ext>
            </a:extLst>
          </p:cNvPr>
          <p:cNvSpPr txBox="1"/>
          <p:nvPr/>
        </p:nvSpPr>
        <p:spPr>
          <a:xfrm>
            <a:off x="4118327" y="4625204"/>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2</a:t>
            </a:r>
          </a:p>
        </p:txBody>
      </p:sp>
      <p:sp>
        <p:nvSpPr>
          <p:cNvPr id="28" name="TextBox 27">
            <a:extLst>
              <a:ext uri="{FF2B5EF4-FFF2-40B4-BE49-F238E27FC236}">
                <a16:creationId xmlns:a16="http://schemas.microsoft.com/office/drawing/2014/main" id="{2006FEC0-673F-411A-8E53-AD61DE2B1FAB}"/>
              </a:ext>
            </a:extLst>
          </p:cNvPr>
          <p:cNvSpPr txBox="1"/>
          <p:nvPr/>
        </p:nvSpPr>
        <p:spPr>
          <a:xfrm>
            <a:off x="4033270" y="5080288"/>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4</a:t>
            </a:r>
          </a:p>
        </p:txBody>
      </p:sp>
      <p:sp>
        <p:nvSpPr>
          <p:cNvPr id="29" name="TextBox 28">
            <a:extLst>
              <a:ext uri="{FF2B5EF4-FFF2-40B4-BE49-F238E27FC236}">
                <a16:creationId xmlns:a16="http://schemas.microsoft.com/office/drawing/2014/main" id="{559EA2C0-628D-4477-8A03-30884C051D21}"/>
              </a:ext>
            </a:extLst>
          </p:cNvPr>
          <p:cNvSpPr txBox="1"/>
          <p:nvPr/>
        </p:nvSpPr>
        <p:spPr>
          <a:xfrm>
            <a:off x="3976119" y="5639286"/>
            <a:ext cx="771089" cy="646331"/>
          </a:xfrm>
          <a:prstGeom prst="rect">
            <a:avLst/>
          </a:prstGeom>
          <a:noFill/>
        </p:spPr>
        <p:txBody>
          <a:bodyPr wrap="square" rtlCol="0">
            <a:spAutoFit/>
          </a:bodyPr>
          <a:lstStyle/>
          <a:p>
            <a:pPr algn="ctr"/>
            <a:r>
              <a:rPr lang="en-US" sz="3600" b="1" dirty="0">
                <a:solidFill>
                  <a:schemeClr val="accent4"/>
                </a:solidFill>
                <a:latin typeface="Franklin Gothic Demi Cond" panose="020B0706030402020204" pitchFamily="34" charset="0"/>
              </a:rPr>
              <a:t>0.5</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9AB0D94-DD18-48CF-8C82-1A1728715070}"/>
                  </a:ext>
                </a:extLst>
              </p:cNvPr>
              <p:cNvSpPr txBox="1"/>
              <p:nvPr/>
            </p:nvSpPr>
            <p:spPr>
              <a:xfrm>
                <a:off x="5470261" y="2377333"/>
                <a:ext cx="606688" cy="75636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box>
                        <m:boxPr>
                          <m:ctrlPr>
                            <a:rPr lang="en-US" sz="3600" b="1" i="1" smtClean="0">
                              <a:solidFill>
                                <a:schemeClr val="accent1"/>
                              </a:solidFill>
                              <a:latin typeface="Cambria Math" panose="02040503050406030204" pitchFamily="18" charset="0"/>
                            </a:rPr>
                          </m:ctrlPr>
                        </m:boxPr>
                        <m:e>
                          <m:argPr>
                            <m:argSz m:val="-1"/>
                          </m:argPr>
                          <m:f>
                            <m:fPr>
                              <m:ctrlPr>
                                <a:rPr lang="en-US" sz="3600" b="1" i="1" smtClean="0">
                                  <a:solidFill>
                                    <a:schemeClr val="accent1"/>
                                  </a:solidFill>
                                  <a:latin typeface="Cambria Math" panose="02040503050406030204" pitchFamily="18" charset="0"/>
                                </a:rPr>
                              </m:ctrlPr>
                            </m:fPr>
                            <m:num>
                              <m:r>
                                <a:rPr lang="en-US" sz="3600" b="1" i="1" smtClean="0">
                                  <a:solidFill>
                                    <a:schemeClr val="accent1"/>
                                  </a:solidFill>
                                  <a:latin typeface="Cambria Math" panose="02040503050406030204" pitchFamily="18" charset="0"/>
                                </a:rPr>
                                <m:t>𝟏</m:t>
                              </m:r>
                            </m:num>
                            <m:den>
                              <m:r>
                                <a:rPr lang="en-US" sz="3600" b="1" i="1" smtClean="0">
                                  <a:solidFill>
                                    <a:schemeClr val="accent1"/>
                                  </a:solidFill>
                                  <a:latin typeface="Cambria Math" panose="02040503050406030204" pitchFamily="18" charset="0"/>
                                </a:rPr>
                                <m:t>𝟔</m:t>
                              </m:r>
                            </m:den>
                          </m:f>
                        </m:e>
                      </m:box>
                    </m:oMath>
                  </m:oMathPara>
                </a14:m>
                <a:endParaRPr lang="en-US" sz="3600" b="1" dirty="0">
                  <a:solidFill>
                    <a:schemeClr val="accent1"/>
                  </a:solidFill>
                  <a:latin typeface="Franklin Gothic Demi Cond" panose="020B0706030402020204" pitchFamily="34" charset="0"/>
                </a:endParaRPr>
              </a:p>
            </p:txBody>
          </p:sp>
        </mc:Choice>
        <mc:Fallback xmlns="">
          <p:sp>
            <p:nvSpPr>
              <p:cNvPr id="30" name="TextBox 29">
                <a:extLst>
                  <a:ext uri="{FF2B5EF4-FFF2-40B4-BE49-F238E27FC236}">
                    <a16:creationId xmlns:a16="http://schemas.microsoft.com/office/drawing/2014/main" id="{09AB0D94-DD18-48CF-8C82-1A1728715070}"/>
                  </a:ext>
                </a:extLst>
              </p:cNvPr>
              <p:cNvSpPr txBox="1">
                <a:spLocks noRot="1" noChangeAspect="1" noMove="1" noResize="1" noEditPoints="1" noAdjustHandles="1" noChangeArrowheads="1" noChangeShapeType="1" noTextEdit="1"/>
              </p:cNvSpPr>
              <p:nvPr/>
            </p:nvSpPr>
            <p:spPr>
              <a:xfrm>
                <a:off x="5470261" y="2377333"/>
                <a:ext cx="606688" cy="75636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BA89376-2951-4DC1-80F4-7C2BD12E96FF}"/>
                  </a:ext>
                </a:extLst>
              </p:cNvPr>
              <p:cNvSpPr txBox="1"/>
              <p:nvPr/>
            </p:nvSpPr>
            <p:spPr>
              <a:xfrm>
                <a:off x="6805939" y="2305355"/>
                <a:ext cx="606688" cy="783228"/>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box>
                        <m:boxPr>
                          <m:ctrlPr>
                            <a:rPr lang="en-US" sz="3600" b="1" i="1" smtClean="0">
                              <a:solidFill>
                                <a:schemeClr val="accent1"/>
                              </a:solidFill>
                              <a:latin typeface="Cambria Math" panose="02040503050406030204" pitchFamily="18" charset="0"/>
                            </a:rPr>
                          </m:ctrlPr>
                        </m:boxPr>
                        <m:e>
                          <m:argPr>
                            <m:argSz m:val="-1"/>
                          </m:argPr>
                          <m:f>
                            <m:fPr>
                              <m:ctrlPr>
                                <a:rPr lang="en-US" sz="3600" b="1" i="1" smtClean="0">
                                  <a:solidFill>
                                    <a:schemeClr val="accent1"/>
                                  </a:solidFill>
                                  <a:latin typeface="Cambria Math" panose="02040503050406030204" pitchFamily="18" charset="0"/>
                                </a:rPr>
                              </m:ctrlPr>
                            </m:fPr>
                            <m:num>
                              <m:r>
                                <a:rPr lang="en-US" sz="3600" b="1" i="1" smtClean="0">
                                  <a:solidFill>
                                    <a:schemeClr val="accent1"/>
                                  </a:solidFill>
                                  <a:latin typeface="Cambria Math" panose="02040503050406030204" pitchFamily="18" charset="0"/>
                                </a:rPr>
                                <m:t>𝟏</m:t>
                              </m:r>
                            </m:num>
                            <m:den>
                              <m:r>
                                <a:rPr lang="en-US" sz="3600" b="1" i="1" smtClean="0">
                                  <a:solidFill>
                                    <a:schemeClr val="accent1"/>
                                  </a:solidFill>
                                  <a:latin typeface="Cambria Math" panose="02040503050406030204" pitchFamily="18" charset="0"/>
                                </a:rPr>
                                <m:t>𝟐</m:t>
                              </m:r>
                            </m:den>
                          </m:f>
                        </m:e>
                      </m:box>
                    </m:oMath>
                  </m:oMathPara>
                </a14:m>
                <a:endParaRPr lang="en-US" sz="3600" b="1" dirty="0">
                  <a:solidFill>
                    <a:schemeClr val="accent1"/>
                  </a:solidFill>
                  <a:latin typeface="Franklin Gothic Demi Cond" panose="020B0706030402020204" pitchFamily="34" charset="0"/>
                </a:endParaRPr>
              </a:p>
            </p:txBody>
          </p:sp>
        </mc:Choice>
        <mc:Fallback xmlns="">
          <p:sp>
            <p:nvSpPr>
              <p:cNvPr id="31" name="TextBox 30">
                <a:extLst>
                  <a:ext uri="{FF2B5EF4-FFF2-40B4-BE49-F238E27FC236}">
                    <a16:creationId xmlns:a16="http://schemas.microsoft.com/office/drawing/2014/main" id="{FBA89376-2951-4DC1-80F4-7C2BD12E96FF}"/>
                  </a:ext>
                </a:extLst>
              </p:cNvPr>
              <p:cNvSpPr txBox="1">
                <a:spLocks noRot="1" noChangeAspect="1" noMove="1" noResize="1" noEditPoints="1" noAdjustHandles="1" noChangeArrowheads="1" noChangeShapeType="1" noTextEdit="1"/>
              </p:cNvSpPr>
              <p:nvPr/>
            </p:nvSpPr>
            <p:spPr>
              <a:xfrm>
                <a:off x="6805939" y="2305355"/>
                <a:ext cx="606688" cy="78322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FE31E17-AADE-498A-80A8-424B49B7BE0A}"/>
                  </a:ext>
                </a:extLst>
              </p:cNvPr>
              <p:cNvSpPr txBox="1"/>
              <p:nvPr/>
            </p:nvSpPr>
            <p:spPr>
              <a:xfrm>
                <a:off x="5248113" y="3744737"/>
                <a:ext cx="606688" cy="75636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box>
                        <m:boxPr>
                          <m:ctrlPr>
                            <a:rPr lang="en-US" sz="3600" b="1" i="1" smtClean="0">
                              <a:solidFill>
                                <a:srgbClr val="FFC000"/>
                              </a:solidFill>
                              <a:latin typeface="Cambria Math" panose="02040503050406030204" pitchFamily="18" charset="0"/>
                            </a:rPr>
                          </m:ctrlPr>
                        </m:boxPr>
                        <m:e>
                          <m:argPr>
                            <m:argSz m:val="-1"/>
                          </m:argPr>
                          <m:f>
                            <m:fPr>
                              <m:ctrlPr>
                                <a:rPr lang="en-US" sz="3600" b="1" i="1" smtClean="0">
                                  <a:solidFill>
                                    <a:srgbClr val="FFC000"/>
                                  </a:solidFill>
                                  <a:latin typeface="Cambria Math" panose="02040503050406030204" pitchFamily="18" charset="0"/>
                                </a:rPr>
                              </m:ctrlPr>
                            </m:fPr>
                            <m:num>
                              <m:r>
                                <a:rPr lang="en-US" sz="3600" b="1" i="1" smtClean="0">
                                  <a:solidFill>
                                    <a:srgbClr val="FFC000"/>
                                  </a:solidFill>
                                  <a:latin typeface="Cambria Math" panose="02040503050406030204" pitchFamily="18" charset="0"/>
                                </a:rPr>
                                <m:t>𝟏</m:t>
                              </m:r>
                            </m:num>
                            <m:den>
                              <m:r>
                                <a:rPr lang="en-US" sz="3600" b="1" i="1" smtClean="0">
                                  <a:solidFill>
                                    <a:srgbClr val="FFC000"/>
                                  </a:solidFill>
                                  <a:latin typeface="Cambria Math" panose="02040503050406030204" pitchFamily="18" charset="0"/>
                                </a:rPr>
                                <m:t>𝟐</m:t>
                              </m:r>
                            </m:den>
                          </m:f>
                        </m:e>
                      </m:box>
                    </m:oMath>
                  </m:oMathPara>
                </a14:m>
                <a:endParaRPr lang="en-US" sz="3600" b="1" dirty="0">
                  <a:solidFill>
                    <a:srgbClr val="FFC000"/>
                  </a:solidFill>
                  <a:latin typeface="Franklin Gothic Demi Cond" panose="020B0706030402020204" pitchFamily="34" charset="0"/>
                </a:endParaRPr>
              </a:p>
            </p:txBody>
          </p:sp>
        </mc:Choice>
        <mc:Fallback xmlns="">
          <p:sp>
            <p:nvSpPr>
              <p:cNvPr id="32" name="TextBox 31">
                <a:extLst>
                  <a:ext uri="{FF2B5EF4-FFF2-40B4-BE49-F238E27FC236}">
                    <a16:creationId xmlns:a16="http://schemas.microsoft.com/office/drawing/2014/main" id="{AFE31E17-AADE-498A-80A8-424B49B7BE0A}"/>
                  </a:ext>
                </a:extLst>
              </p:cNvPr>
              <p:cNvSpPr txBox="1">
                <a:spLocks noRot="1" noChangeAspect="1" noMove="1" noResize="1" noEditPoints="1" noAdjustHandles="1" noChangeArrowheads="1" noChangeShapeType="1" noTextEdit="1"/>
              </p:cNvSpPr>
              <p:nvPr/>
            </p:nvSpPr>
            <p:spPr>
              <a:xfrm>
                <a:off x="5248113" y="3744737"/>
                <a:ext cx="606688" cy="7563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2A91DD4-D54A-4441-A74A-2BF33C833D54}"/>
                  </a:ext>
                </a:extLst>
              </p:cNvPr>
              <p:cNvSpPr txBox="1"/>
              <p:nvPr/>
            </p:nvSpPr>
            <p:spPr>
              <a:xfrm>
                <a:off x="5926051" y="3746713"/>
                <a:ext cx="606688" cy="75636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box>
                        <m:boxPr>
                          <m:ctrlPr>
                            <a:rPr lang="en-US" sz="3600" b="1" i="1" smtClean="0">
                              <a:solidFill>
                                <a:srgbClr val="FFC000"/>
                              </a:solidFill>
                              <a:latin typeface="Cambria Math" panose="02040503050406030204" pitchFamily="18" charset="0"/>
                            </a:rPr>
                          </m:ctrlPr>
                        </m:boxPr>
                        <m:e>
                          <m:argPr>
                            <m:argSz m:val="-1"/>
                          </m:argPr>
                          <m:f>
                            <m:fPr>
                              <m:ctrlPr>
                                <a:rPr lang="en-US" sz="3600" b="1" i="1" smtClean="0">
                                  <a:solidFill>
                                    <a:srgbClr val="FFC000"/>
                                  </a:solidFill>
                                  <a:latin typeface="Cambria Math" panose="02040503050406030204" pitchFamily="18" charset="0"/>
                                </a:rPr>
                              </m:ctrlPr>
                            </m:fPr>
                            <m:num>
                              <m:r>
                                <a:rPr lang="en-US" sz="3600" b="1" i="1" smtClean="0">
                                  <a:solidFill>
                                    <a:srgbClr val="FFC000"/>
                                  </a:solidFill>
                                  <a:latin typeface="Cambria Math" panose="02040503050406030204" pitchFamily="18" charset="0"/>
                                </a:rPr>
                                <m:t>𝟏</m:t>
                              </m:r>
                            </m:num>
                            <m:den>
                              <m:r>
                                <a:rPr lang="en-US" sz="3600" b="1" i="1" smtClean="0">
                                  <a:solidFill>
                                    <a:srgbClr val="FFC000"/>
                                  </a:solidFill>
                                  <a:latin typeface="Cambria Math" panose="02040503050406030204" pitchFamily="18" charset="0"/>
                                </a:rPr>
                                <m:t>𝟐</m:t>
                              </m:r>
                            </m:den>
                          </m:f>
                        </m:e>
                      </m:box>
                    </m:oMath>
                  </m:oMathPara>
                </a14:m>
                <a:endParaRPr lang="en-US" sz="3600" b="1" dirty="0">
                  <a:solidFill>
                    <a:srgbClr val="FFC000"/>
                  </a:solidFill>
                  <a:latin typeface="Franklin Gothic Demi Cond" panose="020B0706030402020204" pitchFamily="34" charset="0"/>
                </a:endParaRPr>
              </a:p>
            </p:txBody>
          </p:sp>
        </mc:Choice>
        <mc:Fallback xmlns="">
          <p:sp>
            <p:nvSpPr>
              <p:cNvPr id="33" name="TextBox 32">
                <a:extLst>
                  <a:ext uri="{FF2B5EF4-FFF2-40B4-BE49-F238E27FC236}">
                    <a16:creationId xmlns:a16="http://schemas.microsoft.com/office/drawing/2014/main" id="{D2A91DD4-D54A-4441-A74A-2BF33C833D54}"/>
                  </a:ext>
                </a:extLst>
              </p:cNvPr>
              <p:cNvSpPr txBox="1">
                <a:spLocks noRot="1" noChangeAspect="1" noMove="1" noResize="1" noEditPoints="1" noAdjustHandles="1" noChangeArrowheads="1" noChangeShapeType="1" noTextEdit="1"/>
              </p:cNvSpPr>
              <p:nvPr/>
            </p:nvSpPr>
            <p:spPr>
              <a:xfrm>
                <a:off x="5926051" y="3746713"/>
                <a:ext cx="606688" cy="75636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17E0D39-2FCB-43BA-922A-BA428A748F59}"/>
                  </a:ext>
                </a:extLst>
              </p:cNvPr>
              <p:cNvSpPr txBox="1"/>
              <p:nvPr/>
            </p:nvSpPr>
            <p:spPr>
              <a:xfrm>
                <a:off x="7158477" y="3744737"/>
                <a:ext cx="606688" cy="75636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box>
                        <m:boxPr>
                          <m:ctrlPr>
                            <a:rPr lang="en-US" sz="3600" b="1" i="1" smtClean="0">
                              <a:solidFill>
                                <a:srgbClr val="FFC000"/>
                              </a:solidFill>
                              <a:latin typeface="Cambria Math" panose="02040503050406030204" pitchFamily="18" charset="0"/>
                            </a:rPr>
                          </m:ctrlPr>
                        </m:boxPr>
                        <m:e>
                          <m:argPr>
                            <m:argSz m:val="-1"/>
                          </m:argPr>
                          <m:f>
                            <m:fPr>
                              <m:ctrlPr>
                                <a:rPr lang="en-US" sz="3600" b="1" i="1" smtClean="0">
                                  <a:solidFill>
                                    <a:srgbClr val="FFC000"/>
                                  </a:solidFill>
                                  <a:latin typeface="Cambria Math" panose="02040503050406030204" pitchFamily="18" charset="0"/>
                                </a:rPr>
                              </m:ctrlPr>
                            </m:fPr>
                            <m:num>
                              <m:r>
                                <a:rPr lang="en-US" sz="3600" b="1" i="1" smtClean="0">
                                  <a:solidFill>
                                    <a:srgbClr val="FFC000"/>
                                  </a:solidFill>
                                  <a:latin typeface="Cambria Math" panose="02040503050406030204" pitchFamily="18" charset="0"/>
                                </a:rPr>
                                <m:t>𝟐</m:t>
                              </m:r>
                            </m:num>
                            <m:den>
                              <m:r>
                                <a:rPr lang="en-US" sz="3600" b="1" i="1" smtClean="0">
                                  <a:solidFill>
                                    <a:srgbClr val="FFC000"/>
                                  </a:solidFill>
                                  <a:latin typeface="Cambria Math" panose="02040503050406030204" pitchFamily="18" charset="0"/>
                                </a:rPr>
                                <m:t>𝟑</m:t>
                              </m:r>
                            </m:den>
                          </m:f>
                        </m:e>
                      </m:box>
                    </m:oMath>
                  </m:oMathPara>
                </a14:m>
                <a:endParaRPr lang="en-US" sz="3600" b="1" dirty="0">
                  <a:solidFill>
                    <a:srgbClr val="FFC000"/>
                  </a:solidFill>
                  <a:latin typeface="Franklin Gothic Demi Cond" panose="020B0706030402020204" pitchFamily="34" charset="0"/>
                </a:endParaRPr>
              </a:p>
            </p:txBody>
          </p:sp>
        </mc:Choice>
        <mc:Fallback xmlns="">
          <p:sp>
            <p:nvSpPr>
              <p:cNvPr id="34" name="TextBox 33">
                <a:extLst>
                  <a:ext uri="{FF2B5EF4-FFF2-40B4-BE49-F238E27FC236}">
                    <a16:creationId xmlns:a16="http://schemas.microsoft.com/office/drawing/2014/main" id="{017E0D39-2FCB-43BA-922A-BA428A748F59}"/>
                  </a:ext>
                </a:extLst>
              </p:cNvPr>
              <p:cNvSpPr txBox="1">
                <a:spLocks noRot="1" noChangeAspect="1" noMove="1" noResize="1" noEditPoints="1" noAdjustHandles="1" noChangeArrowheads="1" noChangeShapeType="1" noTextEdit="1"/>
              </p:cNvSpPr>
              <p:nvPr/>
            </p:nvSpPr>
            <p:spPr>
              <a:xfrm>
                <a:off x="7158477" y="3744737"/>
                <a:ext cx="606688" cy="75636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10AFEEC-B7C8-4AA2-8653-D5A10AFE235A}"/>
                  </a:ext>
                </a:extLst>
              </p:cNvPr>
              <p:cNvSpPr txBox="1"/>
              <p:nvPr/>
            </p:nvSpPr>
            <p:spPr>
              <a:xfrm>
                <a:off x="7886601" y="3744737"/>
                <a:ext cx="606688" cy="756361"/>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box>
                        <m:boxPr>
                          <m:ctrlPr>
                            <a:rPr lang="en-US" sz="3600" b="1" i="1" smtClean="0">
                              <a:solidFill>
                                <a:srgbClr val="FFC000"/>
                              </a:solidFill>
                              <a:latin typeface="Cambria Math" panose="02040503050406030204" pitchFamily="18" charset="0"/>
                            </a:rPr>
                          </m:ctrlPr>
                        </m:boxPr>
                        <m:e>
                          <m:argPr>
                            <m:argSz m:val="-1"/>
                          </m:argPr>
                          <m:f>
                            <m:fPr>
                              <m:ctrlPr>
                                <a:rPr lang="en-US" sz="3600" b="1" i="1" smtClean="0">
                                  <a:solidFill>
                                    <a:srgbClr val="FFC000"/>
                                  </a:solidFill>
                                  <a:latin typeface="Cambria Math" panose="02040503050406030204" pitchFamily="18" charset="0"/>
                                </a:rPr>
                              </m:ctrlPr>
                            </m:fPr>
                            <m:num>
                              <m:r>
                                <a:rPr lang="en-US" sz="3600" b="1" i="1" smtClean="0">
                                  <a:solidFill>
                                    <a:srgbClr val="FFC000"/>
                                  </a:solidFill>
                                  <a:latin typeface="Cambria Math" panose="02040503050406030204" pitchFamily="18" charset="0"/>
                                </a:rPr>
                                <m:t>𝟏</m:t>
                              </m:r>
                            </m:num>
                            <m:den>
                              <m:r>
                                <a:rPr lang="en-US" sz="3600" b="1" i="1" smtClean="0">
                                  <a:solidFill>
                                    <a:srgbClr val="FFC000"/>
                                  </a:solidFill>
                                  <a:latin typeface="Cambria Math" panose="02040503050406030204" pitchFamily="18" charset="0"/>
                                </a:rPr>
                                <m:t>𝟑</m:t>
                              </m:r>
                            </m:den>
                          </m:f>
                        </m:e>
                      </m:box>
                    </m:oMath>
                  </m:oMathPara>
                </a14:m>
                <a:endParaRPr lang="en-US" sz="3600" b="1" dirty="0">
                  <a:solidFill>
                    <a:srgbClr val="FFC000"/>
                  </a:solidFill>
                  <a:latin typeface="Franklin Gothic Demi Cond" panose="020B0706030402020204" pitchFamily="34" charset="0"/>
                </a:endParaRPr>
              </a:p>
            </p:txBody>
          </p:sp>
        </mc:Choice>
        <mc:Fallback xmlns="">
          <p:sp>
            <p:nvSpPr>
              <p:cNvPr id="35" name="TextBox 34">
                <a:extLst>
                  <a:ext uri="{FF2B5EF4-FFF2-40B4-BE49-F238E27FC236}">
                    <a16:creationId xmlns:a16="http://schemas.microsoft.com/office/drawing/2014/main" id="{010AFEEC-B7C8-4AA2-8653-D5A10AFE235A}"/>
                  </a:ext>
                </a:extLst>
              </p:cNvPr>
              <p:cNvSpPr txBox="1">
                <a:spLocks noRot="1" noChangeAspect="1" noMove="1" noResize="1" noEditPoints="1" noAdjustHandles="1" noChangeArrowheads="1" noChangeShapeType="1" noTextEdit="1"/>
              </p:cNvSpPr>
              <p:nvPr/>
            </p:nvSpPr>
            <p:spPr>
              <a:xfrm>
                <a:off x="7886601" y="3744737"/>
                <a:ext cx="606688" cy="756361"/>
              </a:xfrm>
              <a:prstGeom prst="rect">
                <a:avLst/>
              </a:prstGeom>
              <a:blipFill>
                <a:blip r:embed="rId12"/>
                <a:stretch>
                  <a:fillRect/>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9890AA44-5AAE-456D-84E8-8533199E6BDB}"/>
              </a:ext>
            </a:extLst>
          </p:cNvPr>
          <p:cNvSpPr txBox="1"/>
          <p:nvPr/>
        </p:nvSpPr>
        <p:spPr>
          <a:xfrm>
            <a:off x="4997580" y="4626435"/>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4</a:t>
            </a:r>
          </a:p>
        </p:txBody>
      </p:sp>
      <p:sp>
        <p:nvSpPr>
          <p:cNvPr id="37" name="TextBox 36">
            <a:extLst>
              <a:ext uri="{FF2B5EF4-FFF2-40B4-BE49-F238E27FC236}">
                <a16:creationId xmlns:a16="http://schemas.microsoft.com/office/drawing/2014/main" id="{B60DD745-4F9F-41E3-B79A-27BF19E03923}"/>
              </a:ext>
            </a:extLst>
          </p:cNvPr>
          <p:cNvSpPr txBox="1"/>
          <p:nvPr/>
        </p:nvSpPr>
        <p:spPr>
          <a:xfrm>
            <a:off x="6131768" y="4625203"/>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0</a:t>
            </a:r>
          </a:p>
        </p:txBody>
      </p:sp>
      <p:sp>
        <p:nvSpPr>
          <p:cNvPr id="38" name="TextBox 37">
            <a:extLst>
              <a:ext uri="{FF2B5EF4-FFF2-40B4-BE49-F238E27FC236}">
                <a16:creationId xmlns:a16="http://schemas.microsoft.com/office/drawing/2014/main" id="{CA811A86-1F73-4FFB-8452-33D0C53EEF5B}"/>
              </a:ext>
            </a:extLst>
          </p:cNvPr>
          <p:cNvSpPr txBox="1"/>
          <p:nvPr/>
        </p:nvSpPr>
        <p:spPr>
          <a:xfrm>
            <a:off x="6943665" y="4625204"/>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6</a:t>
            </a:r>
          </a:p>
        </p:txBody>
      </p:sp>
      <p:sp>
        <p:nvSpPr>
          <p:cNvPr id="39" name="TextBox 38">
            <a:extLst>
              <a:ext uri="{FF2B5EF4-FFF2-40B4-BE49-F238E27FC236}">
                <a16:creationId xmlns:a16="http://schemas.microsoft.com/office/drawing/2014/main" id="{1493AE02-EEEF-454D-9F34-17EC4DA003F4}"/>
              </a:ext>
            </a:extLst>
          </p:cNvPr>
          <p:cNvSpPr txBox="1"/>
          <p:nvPr/>
        </p:nvSpPr>
        <p:spPr>
          <a:xfrm>
            <a:off x="7998665" y="4625204"/>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3</a:t>
            </a:r>
          </a:p>
        </p:txBody>
      </p:sp>
      <p:sp>
        <p:nvSpPr>
          <p:cNvPr id="40" name="TextBox 39">
            <a:extLst>
              <a:ext uri="{FF2B5EF4-FFF2-40B4-BE49-F238E27FC236}">
                <a16:creationId xmlns:a16="http://schemas.microsoft.com/office/drawing/2014/main" id="{152F91B7-06DA-4F53-A7B6-07A4C8733911}"/>
              </a:ext>
            </a:extLst>
          </p:cNvPr>
          <p:cNvSpPr txBox="1"/>
          <p:nvPr/>
        </p:nvSpPr>
        <p:spPr>
          <a:xfrm>
            <a:off x="7914283" y="5068912"/>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9</a:t>
            </a:r>
          </a:p>
        </p:txBody>
      </p:sp>
      <p:sp>
        <p:nvSpPr>
          <p:cNvPr id="41" name="TextBox 40">
            <a:extLst>
              <a:ext uri="{FF2B5EF4-FFF2-40B4-BE49-F238E27FC236}">
                <a16:creationId xmlns:a16="http://schemas.microsoft.com/office/drawing/2014/main" id="{74CE45EC-D6A3-4126-AC3F-E7CEE796B64C}"/>
              </a:ext>
            </a:extLst>
          </p:cNvPr>
          <p:cNvSpPr txBox="1"/>
          <p:nvPr/>
        </p:nvSpPr>
        <p:spPr>
          <a:xfrm>
            <a:off x="7024209" y="5068565"/>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3</a:t>
            </a:r>
          </a:p>
        </p:txBody>
      </p:sp>
      <p:sp>
        <p:nvSpPr>
          <p:cNvPr id="42" name="TextBox 41">
            <a:extLst>
              <a:ext uri="{FF2B5EF4-FFF2-40B4-BE49-F238E27FC236}">
                <a16:creationId xmlns:a16="http://schemas.microsoft.com/office/drawing/2014/main" id="{4C88EC25-885D-4895-8133-9A63AA9D4117}"/>
              </a:ext>
            </a:extLst>
          </p:cNvPr>
          <p:cNvSpPr txBox="1"/>
          <p:nvPr/>
        </p:nvSpPr>
        <p:spPr>
          <a:xfrm>
            <a:off x="5963479" y="5068027"/>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6</a:t>
            </a:r>
          </a:p>
        </p:txBody>
      </p:sp>
      <p:sp>
        <p:nvSpPr>
          <p:cNvPr id="43" name="TextBox 42">
            <a:extLst>
              <a:ext uri="{FF2B5EF4-FFF2-40B4-BE49-F238E27FC236}">
                <a16:creationId xmlns:a16="http://schemas.microsoft.com/office/drawing/2014/main" id="{FD5C3368-BE28-4D61-94A5-5C0A3E02509B}"/>
              </a:ext>
            </a:extLst>
          </p:cNvPr>
          <p:cNvSpPr txBox="1"/>
          <p:nvPr/>
        </p:nvSpPr>
        <p:spPr>
          <a:xfrm>
            <a:off x="5087528" y="5080636"/>
            <a:ext cx="606688" cy="646331"/>
          </a:xfrm>
          <a:prstGeom prst="rect">
            <a:avLst/>
          </a:prstGeom>
          <a:noFill/>
        </p:spPr>
        <p:txBody>
          <a:bodyPr wrap="square" rtlCol="0">
            <a:spAutoFit/>
          </a:bodyPr>
          <a:lstStyle/>
          <a:p>
            <a:pPr algn="ctr"/>
            <a:r>
              <a:rPr lang="en-US" sz="3600" b="1" dirty="0">
                <a:solidFill>
                  <a:schemeClr val="accent3"/>
                </a:solidFill>
                <a:latin typeface="Franklin Gothic Demi Cond" panose="020B0706030402020204" pitchFamily="34" charset="0"/>
              </a:rPr>
              <a:t>8</a:t>
            </a:r>
          </a:p>
        </p:txBody>
      </p:sp>
      <p:sp>
        <p:nvSpPr>
          <p:cNvPr id="44" name="TextBox 43">
            <a:extLst>
              <a:ext uri="{FF2B5EF4-FFF2-40B4-BE49-F238E27FC236}">
                <a16:creationId xmlns:a16="http://schemas.microsoft.com/office/drawing/2014/main" id="{AD45F917-B7A5-43FB-8FCA-DBBD943EDDB1}"/>
              </a:ext>
            </a:extLst>
          </p:cNvPr>
          <p:cNvSpPr txBox="1"/>
          <p:nvPr/>
        </p:nvSpPr>
        <p:spPr>
          <a:xfrm>
            <a:off x="5008682" y="5639286"/>
            <a:ext cx="771089" cy="646331"/>
          </a:xfrm>
          <a:prstGeom prst="rect">
            <a:avLst/>
          </a:prstGeom>
          <a:noFill/>
        </p:spPr>
        <p:txBody>
          <a:bodyPr wrap="square" rtlCol="0">
            <a:spAutoFit/>
          </a:bodyPr>
          <a:lstStyle/>
          <a:p>
            <a:pPr algn="ctr"/>
            <a:r>
              <a:rPr lang="en-US" sz="3600" b="1" dirty="0">
                <a:solidFill>
                  <a:schemeClr val="accent4"/>
                </a:solidFill>
                <a:latin typeface="Franklin Gothic Demi Cond" panose="020B0706030402020204" pitchFamily="34" charset="0"/>
              </a:rPr>
              <a:t>1</a:t>
            </a:r>
          </a:p>
        </p:txBody>
      </p:sp>
      <p:sp>
        <p:nvSpPr>
          <p:cNvPr id="45" name="TextBox 44">
            <a:extLst>
              <a:ext uri="{FF2B5EF4-FFF2-40B4-BE49-F238E27FC236}">
                <a16:creationId xmlns:a16="http://schemas.microsoft.com/office/drawing/2014/main" id="{CB509555-F95E-4CF9-9778-EBAC3C57032E}"/>
              </a:ext>
            </a:extLst>
          </p:cNvPr>
          <p:cNvSpPr txBox="1"/>
          <p:nvPr/>
        </p:nvSpPr>
        <p:spPr>
          <a:xfrm>
            <a:off x="5933010" y="5632980"/>
            <a:ext cx="771089" cy="646331"/>
          </a:xfrm>
          <a:prstGeom prst="rect">
            <a:avLst/>
          </a:prstGeom>
          <a:noFill/>
        </p:spPr>
        <p:txBody>
          <a:bodyPr wrap="square" rtlCol="0">
            <a:spAutoFit/>
          </a:bodyPr>
          <a:lstStyle/>
          <a:p>
            <a:pPr algn="ctr"/>
            <a:r>
              <a:rPr lang="en-US" sz="3600" b="1" dirty="0">
                <a:solidFill>
                  <a:schemeClr val="accent4"/>
                </a:solidFill>
                <a:latin typeface="Franklin Gothic Demi Cond" panose="020B0706030402020204" pitchFamily="34" charset="0"/>
              </a:rPr>
              <a:t>0.5</a:t>
            </a:r>
          </a:p>
        </p:txBody>
      </p:sp>
      <p:sp>
        <p:nvSpPr>
          <p:cNvPr id="46" name="TextBox 45">
            <a:extLst>
              <a:ext uri="{FF2B5EF4-FFF2-40B4-BE49-F238E27FC236}">
                <a16:creationId xmlns:a16="http://schemas.microsoft.com/office/drawing/2014/main" id="{2D7AEB55-C460-47A5-8091-96D3A0A2A416}"/>
              </a:ext>
            </a:extLst>
          </p:cNvPr>
          <p:cNvSpPr txBox="1"/>
          <p:nvPr/>
        </p:nvSpPr>
        <p:spPr>
          <a:xfrm>
            <a:off x="6943665" y="5643788"/>
            <a:ext cx="771089" cy="646331"/>
          </a:xfrm>
          <a:prstGeom prst="rect">
            <a:avLst/>
          </a:prstGeom>
          <a:noFill/>
        </p:spPr>
        <p:txBody>
          <a:bodyPr wrap="square" rtlCol="0">
            <a:spAutoFit/>
          </a:bodyPr>
          <a:lstStyle/>
          <a:p>
            <a:pPr algn="ctr"/>
            <a:r>
              <a:rPr lang="en-US" sz="3600" b="1" dirty="0">
                <a:solidFill>
                  <a:schemeClr val="accent4"/>
                </a:solidFill>
                <a:latin typeface="Franklin Gothic Demi Cond" panose="020B0706030402020204" pitchFamily="34" charset="0"/>
              </a:rPr>
              <a:t>3</a:t>
            </a:r>
          </a:p>
        </p:txBody>
      </p:sp>
      <p:sp>
        <p:nvSpPr>
          <p:cNvPr id="47" name="TextBox 46">
            <a:extLst>
              <a:ext uri="{FF2B5EF4-FFF2-40B4-BE49-F238E27FC236}">
                <a16:creationId xmlns:a16="http://schemas.microsoft.com/office/drawing/2014/main" id="{11C276D5-80D9-4CB0-AD67-D1E310CC12C2}"/>
              </a:ext>
            </a:extLst>
          </p:cNvPr>
          <p:cNvSpPr txBox="1"/>
          <p:nvPr/>
        </p:nvSpPr>
        <p:spPr>
          <a:xfrm>
            <a:off x="7838862" y="5632979"/>
            <a:ext cx="771089" cy="646331"/>
          </a:xfrm>
          <a:prstGeom prst="rect">
            <a:avLst/>
          </a:prstGeom>
          <a:noFill/>
        </p:spPr>
        <p:txBody>
          <a:bodyPr wrap="square" rtlCol="0">
            <a:spAutoFit/>
          </a:bodyPr>
          <a:lstStyle/>
          <a:p>
            <a:pPr algn="ctr"/>
            <a:r>
              <a:rPr lang="en-US" sz="3600" b="1" dirty="0">
                <a:solidFill>
                  <a:schemeClr val="accent4"/>
                </a:solidFill>
                <a:latin typeface="Franklin Gothic Demi Cond" panose="020B0706030402020204" pitchFamily="34" charset="0"/>
              </a:rPr>
              <a:t>2</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F0034FC-8E03-41C9-B841-A2551D9A2B1D}"/>
                  </a:ext>
                </a:extLst>
              </p:cNvPr>
              <p:cNvSpPr txBox="1"/>
              <p:nvPr/>
            </p:nvSpPr>
            <p:spPr>
              <a:xfrm>
                <a:off x="9211083" y="5632978"/>
                <a:ext cx="2226297" cy="646331"/>
              </a:xfrm>
              <a:prstGeom prst="rect">
                <a:avLst/>
              </a:prstGeom>
              <a:solidFill>
                <a:schemeClr val="tx1">
                  <a:alpha val="90000"/>
                </a:schemeClr>
              </a:solidFill>
              <a:ln w="25400">
                <a:solidFill>
                  <a:schemeClr val="accent4"/>
                </a:solidFill>
              </a:ln>
            </p:spPr>
            <p:txBody>
              <a:bodyPr wrap="square" rtlCol="0">
                <a:spAutoFit/>
              </a:bodyPr>
              <a:lstStyle/>
              <a:p>
                <a:r>
                  <a:rPr lang="en-US" sz="3600" b="1" i="1" dirty="0">
                    <a:solidFill>
                      <a:schemeClr val="accent4"/>
                    </a:solidFill>
                    <a:ea typeface="Cambria Math" panose="02040503050406030204" pitchFamily="18" charset="0"/>
                  </a:rPr>
                  <a:t>v</a:t>
                </a:r>
                <a:r>
                  <a:rPr lang="el-GR" sz="3600" baseline="-25000" dirty="0">
                    <a:solidFill>
                      <a:schemeClr val="accent4"/>
                    </a:solidFill>
                  </a:rPr>
                  <a:t>π</a:t>
                </a:r>
                <a:r>
                  <a:rPr lang="en-US" sz="3600" b="1" dirty="0">
                    <a:solidFill>
                      <a:schemeClr val="accent4"/>
                    </a:solidFill>
                    <a:ea typeface="Cambria Math" panose="02040503050406030204" pitchFamily="18" charset="0"/>
                  </a:rPr>
                  <a:t>(</a:t>
                </a:r>
                <a:r>
                  <a:rPr lang="en-US" sz="3600" b="1" i="1" dirty="0">
                    <a:solidFill>
                      <a:schemeClr val="accent4"/>
                    </a:solidFill>
                    <a:ea typeface="Cambria Math" panose="02040503050406030204" pitchFamily="18" charset="0"/>
                  </a:rPr>
                  <a:t>s</a:t>
                </a:r>
                <a:r>
                  <a:rPr lang="en-US" sz="3600" b="1" dirty="0">
                    <a:solidFill>
                      <a:schemeClr val="accent4"/>
                    </a:solidFill>
                    <a:ea typeface="Cambria Math" panose="02040503050406030204" pitchFamily="18" charset="0"/>
                  </a:rPr>
                  <a:t>) </a:t>
                </a:r>
                <a14:m>
                  <m:oMath xmlns:m="http://schemas.openxmlformats.org/officeDocument/2006/math">
                    <m:r>
                      <a:rPr lang="en-US" sz="3600" b="1" i="1" smtClean="0">
                        <a:solidFill>
                          <a:schemeClr val="accent4"/>
                        </a:solidFill>
                        <a:latin typeface="Cambria Math" panose="02040503050406030204" pitchFamily="18" charset="0"/>
                        <a:ea typeface="Cambria Math" panose="02040503050406030204" pitchFamily="18" charset="0"/>
                      </a:rPr>
                      <m:t>=</m:t>
                    </m:r>
                  </m:oMath>
                </a14:m>
                <a:r>
                  <a:rPr lang="en-US" sz="3600" b="1" dirty="0">
                    <a:solidFill>
                      <a:schemeClr val="accent4"/>
                    </a:solidFill>
                    <a:latin typeface="Franklin Gothic Demi Cond" panose="020B0706030402020204" pitchFamily="34" charset="0"/>
                  </a:rPr>
                  <a:t> 9</a:t>
                </a:r>
              </a:p>
            </p:txBody>
          </p:sp>
        </mc:Choice>
        <mc:Fallback xmlns="">
          <p:sp>
            <p:nvSpPr>
              <p:cNvPr id="48" name="TextBox 47">
                <a:extLst>
                  <a:ext uri="{FF2B5EF4-FFF2-40B4-BE49-F238E27FC236}">
                    <a16:creationId xmlns:a16="http://schemas.microsoft.com/office/drawing/2014/main" id="{4F0034FC-8E03-41C9-B841-A2551D9A2B1D}"/>
                  </a:ext>
                </a:extLst>
              </p:cNvPr>
              <p:cNvSpPr txBox="1">
                <a:spLocks noRot="1" noChangeAspect="1" noMove="1" noResize="1" noEditPoints="1" noAdjustHandles="1" noChangeArrowheads="1" noChangeShapeType="1" noTextEdit="1"/>
              </p:cNvSpPr>
              <p:nvPr/>
            </p:nvSpPr>
            <p:spPr>
              <a:xfrm>
                <a:off x="9211083" y="5632978"/>
                <a:ext cx="2226297" cy="646331"/>
              </a:xfrm>
              <a:prstGeom prst="rect">
                <a:avLst/>
              </a:prstGeom>
              <a:blipFill>
                <a:blip r:embed="rId13"/>
                <a:stretch>
                  <a:fillRect l="-7588" t="-13636" b="-31818"/>
                </a:stretch>
              </a:blipFill>
              <a:ln w="25400">
                <a:solidFill>
                  <a:schemeClr val="accent4"/>
                </a:solidFill>
              </a:ln>
            </p:spPr>
            <p:txBody>
              <a:bodyPr/>
              <a:lstStyle/>
              <a:p>
                <a:r>
                  <a:rPr lang="en-US">
                    <a:noFill/>
                  </a:rPr>
                  <a:t> </a:t>
                </a:r>
              </a:p>
            </p:txBody>
          </p:sp>
        </mc:Fallback>
      </mc:AlternateContent>
    </p:spTree>
    <p:extLst>
      <p:ext uri="{BB962C8B-B14F-4D97-AF65-F5344CB8AC3E}">
        <p14:creationId xmlns:p14="http://schemas.microsoft.com/office/powerpoint/2010/main" val="478344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500"/>
                                        <p:tgtEl>
                                          <p:spTgt spid="3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500"/>
                                        <p:tgtEl>
                                          <p:spTgt spid="4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
                                        <p:tgtEl>
                                          <p:spTgt spid="4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fade">
                                      <p:cBhvr>
                                        <p:cTn id="93" dur="5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fade">
                                      <p:cBhvr>
                                        <p:cTn id="9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23" grpId="0"/>
      <p:bldP spid="25" grpId="0" animBg="1"/>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706F-AA3C-43B3-B122-13413E009134}"/>
              </a:ext>
            </a:extLst>
          </p:cNvPr>
          <p:cNvSpPr>
            <a:spLocks noGrp="1"/>
          </p:cNvSpPr>
          <p:nvPr>
            <p:ph type="title"/>
          </p:nvPr>
        </p:nvSpPr>
        <p:spPr/>
        <p:txBody>
          <a:bodyPr/>
          <a:lstStyle/>
          <a:p>
            <a:r>
              <a:rPr lang="en-US" dirty="0"/>
              <a:t>Bellman Equation Notes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C908E7-8E18-46BF-8A89-205DAEB9472A}"/>
                  </a:ext>
                </a:extLst>
              </p:cNvPr>
              <p:cNvSpPr>
                <a:spLocks noGrp="1"/>
              </p:cNvSpPr>
              <p:nvPr>
                <p:ph idx="1"/>
              </p:nvPr>
            </p:nvSpPr>
            <p:spPr>
              <a:xfrm>
                <a:off x="1141412" y="1447800"/>
                <a:ext cx="10307638" cy="4778374"/>
              </a:xfrm>
            </p:spPr>
            <p:txBody>
              <a:bodyPr/>
              <a:lstStyle/>
              <a:p>
                <a:r>
                  <a:rPr lang="en-US" dirty="0"/>
                  <a:t>Here’s the Bellman Equation again:</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nor/>
                          </m:rPr>
                          <a:rPr lang="el-GR" dirty="0"/>
                          <m:t>π</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𝑎</m:t>
                        </m:r>
                      </m:sub>
                      <m:sup/>
                      <m:e>
                        <m:r>
                          <m:rPr>
                            <m:nor/>
                          </m:rPr>
                          <a:rPr lang="el-GR" dirty="0"/>
                          <m:t>π</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e>
                    </m:nary>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m:rPr>
                            <m:brk m:alnAt="7"/>
                          </m:rPr>
                          <a:rPr lang="en-US" b="0" i="1" smtClean="0">
                            <a:latin typeface="Cambria Math" panose="02040503050406030204" pitchFamily="18" charset="0"/>
                          </a:rPr>
                          <m:t>,</m:t>
                        </m:r>
                        <m:r>
                          <a:rPr lang="en-US" b="0" i="1" smtClean="0">
                            <a:latin typeface="Cambria Math" panose="02040503050406030204" pitchFamily="18" charset="0"/>
                          </a:rPr>
                          <m:t>𝑟</m:t>
                        </m:r>
                      </m:sub>
                      <m:sup/>
                      <m:e>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i="1">
                                    <a:latin typeface="Cambria Math" panose="02040503050406030204" pitchFamily="18" charset="0"/>
                                  </a:rPr>
                                </m:ctrlPr>
                              </m:sSubPr>
                              <m:e>
                                <m:r>
                                  <m:rPr>
                                    <m:nor/>
                                  </m:rPr>
                                  <a:rPr lang="nn-NO" dirty="0"/>
                                  <m:t>γ</m:t>
                                </m:r>
                                <m:r>
                                  <a:rPr lang="en-US" i="1">
                                    <a:latin typeface="Cambria Math" panose="02040503050406030204" pitchFamily="18" charset="0"/>
                                  </a:rPr>
                                  <m:t>𝑣</m:t>
                                </m:r>
                              </m:e>
                              <m:sub>
                                <m:r>
                                  <m:rPr>
                                    <m:nor/>
                                  </m:rPr>
                                  <a:rPr lang="el-GR" dirty="0"/>
                                  <m:t>π</m:t>
                                </m:r>
                              </m:sub>
                            </m:sSub>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e>
                        </m:d>
                      </m:e>
                    </m:nary>
                  </m:oMath>
                </a14:m>
                <a:endParaRPr lang="en-US" dirty="0"/>
              </a:p>
              <a:p>
                <a:r>
                  <a:rPr lang="en-US" dirty="0"/>
                  <a:t>Remember, any time you see </a:t>
                </a:r>
                <a14:m>
                  <m:oMath xmlns:m="http://schemas.openxmlformats.org/officeDocument/2006/math">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𝑎</m:t>
                        </m:r>
                      </m:sub>
                      <m:sup/>
                      <m:e>
                        <m:r>
                          <m:rPr>
                            <m:nor/>
                          </m:rPr>
                          <a:rPr lang="el-GR" dirty="0"/>
                          <m:t>π</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r>
                          <a:rPr lang="en-US" b="0" i="1" dirty="0" smtClean="0">
                            <a:latin typeface="Cambria Math" panose="02040503050406030204" pitchFamily="18" charset="0"/>
                          </a:rPr>
                          <m:t>𝑠</m:t>
                        </m:r>
                        <m:r>
                          <a:rPr lang="en-US" b="0" i="1" dirty="0" smtClean="0">
                            <a:latin typeface="Cambria Math" panose="02040503050406030204" pitchFamily="18" charset="0"/>
                          </a:rPr>
                          <m:t>)(</m:t>
                        </m:r>
                        <m:r>
                          <a:rPr lang="en-US" b="0" i="1" dirty="0" smtClean="0">
                            <a:latin typeface="Cambria Math" panose="02040503050406030204" pitchFamily="18" charset="0"/>
                          </a:rPr>
                          <m:t>𝑋𝑋𝑋</m:t>
                        </m:r>
                        <m:r>
                          <a:rPr lang="en-US" b="0" i="1" dirty="0" smtClean="0">
                            <a:latin typeface="Cambria Math" panose="02040503050406030204" pitchFamily="18" charset="0"/>
                          </a:rPr>
                          <m:t>)</m:t>
                        </m:r>
                      </m:e>
                    </m:nary>
                  </m:oMath>
                </a14:m>
                <a:r>
                  <a:rPr lang="en-US" dirty="0"/>
                  <a:t>, </a:t>
                </a:r>
                <a:br>
                  <a:rPr lang="en-US" dirty="0"/>
                </a:br>
                <a:r>
                  <a:rPr lang="en-US" dirty="0"/>
                  <a:t>the sum of </a:t>
                </a:r>
                <a14:m>
                  <m:oMath xmlns:m="http://schemas.openxmlformats.org/officeDocument/2006/math">
                    <m:r>
                      <m:rPr>
                        <m:nor/>
                      </m:rPr>
                      <a:rPr lang="el-GR" dirty="0"/>
                      <m:t>π</m:t>
                    </m:r>
                  </m:oMath>
                </a14:m>
                <a:r>
                  <a:rPr lang="en-US" dirty="0"/>
                  <a:t>() times XXX is just adding up the XXXs from each action branch</a:t>
                </a:r>
              </a:p>
              <a:p>
                <a:r>
                  <a:rPr lang="en-US" dirty="0"/>
                  <a:t>And any time you see </a:t>
                </a:r>
                <a14:m>
                  <m:oMath xmlns:m="http://schemas.openxmlformats.org/officeDocument/2006/math">
                    <m:nary>
                      <m:naryPr>
                        <m:chr m:val="∑"/>
                        <m:supHide m:val="on"/>
                        <m:ctrlPr>
                          <a:rPr lang="en-US" b="0" i="1" smtClean="0">
                            <a:latin typeface="Cambria Math" panose="02040503050406030204" pitchFamily="18" charset="0"/>
                          </a:rPr>
                        </m:ctrlPr>
                      </m:naryPr>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m:rPr>
                            <m:brk m:alnAt="7"/>
                          </m:rPr>
                          <a:rPr lang="en-US" b="0" i="1" smtClean="0">
                            <a:latin typeface="Cambria Math" panose="02040503050406030204" pitchFamily="18" charset="0"/>
                          </a:rPr>
                          <m:t>,</m:t>
                        </m:r>
                        <m:r>
                          <a:rPr lang="en-US" b="0" i="1" smtClean="0">
                            <a:latin typeface="Cambria Math" panose="02040503050406030204" pitchFamily="18" charset="0"/>
                          </a:rPr>
                          <m:t>𝑟</m:t>
                        </m:r>
                      </m:sub>
                      <m:sup/>
                      <m:e>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𝑋𝑋𝑋</m:t>
                        </m:r>
                        <m:r>
                          <a:rPr lang="en-US" b="0" i="1" smtClean="0">
                            <a:latin typeface="Cambria Math" panose="02040503050406030204" pitchFamily="18" charset="0"/>
                          </a:rPr>
                          <m:t>)</m:t>
                        </m:r>
                      </m:e>
                    </m:nary>
                  </m:oMath>
                </a14:m>
                <a:r>
                  <a:rPr lang="en-US" dirty="0"/>
                  <a:t>,</a:t>
                </a:r>
                <a:br>
                  <a:rPr lang="en-US" dirty="0"/>
                </a:br>
                <a:r>
                  <a:rPr lang="en-US" dirty="0"/>
                  <a:t>The sum of </a:t>
                </a:r>
                <a:r>
                  <a:rPr lang="en-US" i="1" dirty="0"/>
                  <a:t>p</a:t>
                </a:r>
                <a:r>
                  <a:rPr lang="en-US" dirty="0"/>
                  <a:t>() times XXX is just adding up the XXXs from each resulting state branch</a:t>
                </a:r>
              </a:p>
            </p:txBody>
          </p:sp>
        </mc:Choice>
        <mc:Fallback xmlns="">
          <p:sp>
            <p:nvSpPr>
              <p:cNvPr id="3" name="Content Placeholder 2">
                <a:extLst>
                  <a:ext uri="{FF2B5EF4-FFF2-40B4-BE49-F238E27FC236}">
                    <a16:creationId xmlns:a16="http://schemas.microsoft.com/office/drawing/2014/main" id="{80C908E7-8E18-46BF-8A89-205DAEB9472A}"/>
                  </a:ext>
                </a:extLst>
              </p:cNvPr>
              <p:cNvSpPr>
                <a:spLocks noGrp="1" noRot="1" noChangeAspect="1" noMove="1" noResize="1" noEditPoints="1" noAdjustHandles="1" noChangeArrowheads="1" noChangeShapeType="1" noTextEdit="1"/>
              </p:cNvSpPr>
              <p:nvPr>
                <p:ph idx="1"/>
              </p:nvPr>
            </p:nvSpPr>
            <p:spPr>
              <a:xfrm>
                <a:off x="1141412" y="1447800"/>
                <a:ext cx="10307638" cy="4778374"/>
              </a:xfrm>
              <a:blipFill>
                <a:blip r:embed="rId2"/>
                <a:stretch>
                  <a:fillRect l="-1124" t="-14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D1AB2C7-6A55-4B51-BCAC-EA5BD1AF0449}"/>
              </a:ext>
            </a:extLst>
          </p:cNvPr>
          <p:cNvSpPr>
            <a:spLocks noGrp="1"/>
          </p:cNvSpPr>
          <p:nvPr>
            <p:ph type="sldNum" sz="quarter" idx="12"/>
          </p:nvPr>
        </p:nvSpPr>
        <p:spPr/>
        <p:txBody>
          <a:bodyPr/>
          <a:lstStyle/>
          <a:p>
            <a:fld id="{6D22F896-40B5-4ADD-8801-0D06FADFA095}" type="slidenum">
              <a:rPr lang="en-US" smtClean="0"/>
              <a:pPr/>
              <a:t>18</a:t>
            </a:fld>
            <a:endParaRPr lang="en-US" dirty="0"/>
          </a:p>
        </p:txBody>
      </p:sp>
    </p:spTree>
    <p:extLst>
      <p:ext uri="{BB962C8B-B14F-4D97-AF65-F5344CB8AC3E}">
        <p14:creationId xmlns:p14="http://schemas.microsoft.com/office/powerpoint/2010/main" val="4276136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44BF2-A5B0-4F3C-A1C1-203AF3F98CE6}"/>
              </a:ext>
            </a:extLst>
          </p:cNvPr>
          <p:cNvSpPr>
            <a:spLocks noGrp="1"/>
          </p:cNvSpPr>
          <p:nvPr>
            <p:ph type="title"/>
          </p:nvPr>
        </p:nvSpPr>
        <p:spPr/>
        <p:txBody>
          <a:bodyPr/>
          <a:lstStyle/>
          <a:p>
            <a:r>
              <a:rPr lang="en-US" dirty="0"/>
              <a:t>Optimal Policies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3BB67C-1168-4EF3-9FC2-7678128EA6EC}"/>
                  </a:ext>
                </a:extLst>
              </p:cNvPr>
              <p:cNvSpPr>
                <a:spLocks noGrp="1"/>
              </p:cNvSpPr>
              <p:nvPr>
                <p:ph idx="1"/>
              </p:nvPr>
            </p:nvSpPr>
            <p:spPr>
              <a:xfrm>
                <a:off x="1141412" y="1447800"/>
                <a:ext cx="10307638" cy="5245963"/>
              </a:xfrm>
            </p:spPr>
            <p:txBody>
              <a:bodyPr>
                <a:normAutofit/>
              </a:bodyPr>
              <a:lstStyle/>
              <a:p>
                <a:r>
                  <a:rPr lang="en-US" dirty="0"/>
                  <a:t>Can we find a policy </a:t>
                </a:r>
                <a:r>
                  <a:rPr lang="el-GR" dirty="0"/>
                  <a:t>π</a:t>
                </a:r>
                <a:r>
                  <a:rPr lang="en-US" dirty="0"/>
                  <a:t> that is better than all the others?</a:t>
                </a:r>
              </a:p>
              <a:p>
                <a:pPr lvl="1"/>
                <a:r>
                  <a:rPr lang="en-US" dirty="0"/>
                  <a:t>We say </a:t>
                </a:r>
                <a:r>
                  <a:rPr lang="el-GR" dirty="0"/>
                  <a:t>π</a:t>
                </a:r>
                <a:r>
                  <a:rPr lang="en-US" dirty="0"/>
                  <a:t> ≥ </a:t>
                </a:r>
                <a:r>
                  <a:rPr lang="el-GR" dirty="0"/>
                  <a:t>π</a:t>
                </a:r>
                <a:r>
                  <a:rPr lang="en-US" dirty="0"/>
                  <a:t>’ if and only if </a:t>
                </a:r>
                <a:r>
                  <a:rPr lang="en-US" i="1" dirty="0"/>
                  <a:t>v</a:t>
                </a:r>
                <a:r>
                  <a:rPr lang="el-GR" baseline="-25000" dirty="0"/>
                  <a:t>π</a:t>
                </a:r>
                <a:r>
                  <a:rPr lang="en-US" dirty="0"/>
                  <a:t>(</a:t>
                </a:r>
                <a:r>
                  <a:rPr lang="en-US" i="1" dirty="0"/>
                  <a:t>s</a:t>
                </a:r>
                <a:r>
                  <a:rPr lang="en-US" dirty="0"/>
                  <a:t>) ≥ </a:t>
                </a:r>
                <a:r>
                  <a:rPr lang="en-US" i="1" dirty="0"/>
                  <a:t>v</a:t>
                </a:r>
                <a:r>
                  <a:rPr lang="el-GR" baseline="-25000" dirty="0"/>
                  <a:t>π</a:t>
                </a:r>
                <a:r>
                  <a:rPr lang="en-US" baseline="-25000" dirty="0"/>
                  <a:t>’</a:t>
                </a:r>
                <a:r>
                  <a:rPr lang="en-US" dirty="0"/>
                  <a:t>(</a:t>
                </a:r>
                <a:r>
                  <a:rPr lang="en-US" i="1" dirty="0"/>
                  <a:t>s</a:t>
                </a:r>
                <a:r>
                  <a:rPr lang="en-US" dirty="0"/>
                  <a:t>) for every state </a:t>
                </a:r>
                <a:r>
                  <a:rPr lang="en-US" i="1" dirty="0"/>
                  <a:t>s</a:t>
                </a:r>
                <a:r>
                  <a:rPr lang="en-US" dirty="0"/>
                  <a:t> </a:t>
                </a:r>
              </a:p>
              <a:p>
                <a:pPr lvl="1"/>
                <a:r>
                  <a:rPr lang="en-US" dirty="0"/>
                  <a:t>In RL, we use * to indicate something is optimal</a:t>
                </a:r>
              </a:p>
              <a:p>
                <a:pPr lvl="1"/>
                <a:r>
                  <a:rPr lang="en-US" dirty="0"/>
                  <a:t>For finite MDPs, there is always an optimal policy </a:t>
                </a:r>
                <a:r>
                  <a:rPr lang="el-GR" dirty="0"/>
                  <a:t>π</a:t>
                </a:r>
                <a:r>
                  <a:rPr lang="en-US" baseline="-25000" dirty="0"/>
                  <a:t>*</a:t>
                </a:r>
                <a:r>
                  <a:rPr lang="en-US" dirty="0"/>
                  <a:t> </a:t>
                </a:r>
              </a:p>
              <a:p>
                <a:pPr lvl="2"/>
                <a:r>
                  <a:rPr lang="en-US" dirty="0"/>
                  <a:t>Although there may be more than one equivalent optimal policy, </a:t>
                </a:r>
                <a:br>
                  <a:rPr lang="en-US" dirty="0"/>
                </a:br>
                <a:r>
                  <a:rPr lang="en-US" dirty="0"/>
                  <a:t>we refer to </a:t>
                </a:r>
                <a:r>
                  <a:rPr lang="el-GR" dirty="0"/>
                  <a:t>π</a:t>
                </a:r>
                <a:r>
                  <a:rPr lang="en-US" baseline="-25000" dirty="0"/>
                  <a:t>*</a:t>
                </a:r>
                <a:r>
                  <a:rPr lang="en-US" dirty="0"/>
                  <a:t> as if it were a single one</a:t>
                </a:r>
              </a:p>
              <a:p>
                <a:r>
                  <a:rPr lang="en-US" dirty="0"/>
                  <a:t>Just like we compare policies to find the optimal policy </a:t>
                </a:r>
                <a:r>
                  <a:rPr lang="el-GR" dirty="0"/>
                  <a:t>π</a:t>
                </a:r>
                <a:r>
                  <a:rPr lang="en-US" baseline="-25000" dirty="0"/>
                  <a:t>*</a:t>
                </a:r>
                <a:r>
                  <a:rPr lang="en-US" dirty="0"/>
                  <a:t> </a:t>
                </a:r>
              </a:p>
              <a:p>
                <a:pPr lvl="1"/>
                <a:r>
                  <a:rPr lang="en-US" dirty="0"/>
                  <a:t>We can compare policies for the optimal state value function:</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m:rPr>
                                <m:nor/>
                              </m:rPr>
                              <a:rPr lang="el-GR" dirty="0"/>
                              <m:t>π</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m:rPr>
                                <m:nor/>
                              </m:rPr>
                              <a:rPr lang="el-GR" dirty="0"/>
                              <m:t>π</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e>
                    </m:func>
                  </m:oMath>
                </a14:m>
                <a:endParaRPr lang="en-US" b="0" dirty="0"/>
              </a:p>
              <a:p>
                <a:pPr lvl="1"/>
                <a:r>
                  <a:rPr lang="en-US" dirty="0"/>
                  <a:t>And we can compare polices for the optimal action-value function:</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m:rPr>
                                <m:nor/>
                              </m:rPr>
                              <a:rPr lang="el-GR" dirty="0"/>
                              <m:t>π</m:t>
                            </m:r>
                          </m:lim>
                        </m:limLow>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m:rPr>
                                <m:nor/>
                              </m:rPr>
                              <a:rPr lang="el-GR" dirty="0"/>
                              <m:t>π</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func>
                  </m:oMath>
                </a14:m>
                <a:endParaRPr lang="en-US" dirty="0"/>
              </a:p>
            </p:txBody>
          </p:sp>
        </mc:Choice>
        <mc:Fallback xmlns="">
          <p:sp>
            <p:nvSpPr>
              <p:cNvPr id="3" name="Content Placeholder 2">
                <a:extLst>
                  <a:ext uri="{FF2B5EF4-FFF2-40B4-BE49-F238E27FC236}">
                    <a16:creationId xmlns:a16="http://schemas.microsoft.com/office/drawing/2014/main" id="{E13BB67C-1168-4EF3-9FC2-7678128EA6EC}"/>
                  </a:ext>
                </a:extLst>
              </p:cNvPr>
              <p:cNvSpPr>
                <a:spLocks noGrp="1" noRot="1" noChangeAspect="1" noMove="1" noResize="1" noEditPoints="1" noAdjustHandles="1" noChangeArrowheads="1" noChangeShapeType="1" noTextEdit="1"/>
              </p:cNvSpPr>
              <p:nvPr>
                <p:ph idx="1"/>
              </p:nvPr>
            </p:nvSpPr>
            <p:spPr>
              <a:xfrm>
                <a:off x="1141412" y="1447800"/>
                <a:ext cx="10307638" cy="5245963"/>
              </a:xfrm>
              <a:blipFill>
                <a:blip r:embed="rId2"/>
                <a:stretch>
                  <a:fillRect l="-1124" t="-127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068D39A-DC4A-4E9D-B728-7D23EDD9617B}"/>
              </a:ext>
            </a:extLst>
          </p:cNvPr>
          <p:cNvSpPr>
            <a:spLocks noGrp="1"/>
          </p:cNvSpPr>
          <p:nvPr>
            <p:ph type="sldNum" sz="quarter" idx="12"/>
          </p:nvPr>
        </p:nvSpPr>
        <p:spPr/>
        <p:txBody>
          <a:bodyPr/>
          <a:lstStyle/>
          <a:p>
            <a:fld id="{6D22F896-40B5-4ADD-8801-0D06FADFA095}" type="slidenum">
              <a:rPr lang="en-US" smtClean="0"/>
              <a:pPr/>
              <a:t>19</a:t>
            </a:fld>
            <a:endParaRPr lang="en-US" dirty="0"/>
          </a:p>
        </p:txBody>
      </p:sp>
    </p:spTree>
    <p:extLst>
      <p:ext uri="{BB962C8B-B14F-4D97-AF65-F5344CB8AC3E}">
        <p14:creationId xmlns:p14="http://schemas.microsoft.com/office/powerpoint/2010/main" val="3296869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403809-C751-4B91-B6A7-536519D62FAF}"/>
              </a:ext>
            </a:extLst>
          </p:cNvPr>
          <p:cNvSpPr>
            <a:spLocks noGrp="1"/>
          </p:cNvSpPr>
          <p:nvPr>
            <p:ph type="sldNum" sz="quarter" idx="12"/>
          </p:nvPr>
        </p:nvSpPr>
        <p:spPr/>
        <p:txBody>
          <a:bodyPr/>
          <a:lstStyle/>
          <a:p>
            <a:fld id="{BCB5B92D-4EC5-4124-BEC3-D2E0C5CA7D31}" type="slidenum">
              <a:rPr lang="en-US" smtClean="0"/>
              <a:pPr/>
              <a:t>2</a:t>
            </a:fld>
            <a:endParaRPr lang="en-US" dirty="0"/>
          </a:p>
        </p:txBody>
      </p:sp>
      <p:sp>
        <p:nvSpPr>
          <p:cNvPr id="3" name="Title 2">
            <a:extLst>
              <a:ext uri="{FF2B5EF4-FFF2-40B4-BE49-F238E27FC236}">
                <a16:creationId xmlns:a16="http://schemas.microsoft.com/office/drawing/2014/main" id="{AFBBACE8-52BF-42FE-A3B6-ADC9E61D4F5D}"/>
              </a:ext>
            </a:extLst>
          </p:cNvPr>
          <p:cNvSpPr>
            <a:spLocks noGrp="1"/>
          </p:cNvSpPr>
          <p:nvPr>
            <p:ph type="title"/>
          </p:nvPr>
        </p:nvSpPr>
        <p:spPr/>
        <p:txBody>
          <a:bodyPr/>
          <a:lstStyle/>
          <a:p>
            <a:r>
              <a:rPr lang="en-US" b="1" dirty="0"/>
              <a:t>How to Participate</a:t>
            </a:r>
          </a:p>
        </p:txBody>
      </p:sp>
      <p:sp>
        <p:nvSpPr>
          <p:cNvPr id="4" name="Content Placeholder 3">
            <a:extLst>
              <a:ext uri="{FF2B5EF4-FFF2-40B4-BE49-F238E27FC236}">
                <a16:creationId xmlns:a16="http://schemas.microsoft.com/office/drawing/2014/main" id="{27F8BC38-968C-4DE0-B07D-921854331948}"/>
              </a:ext>
            </a:extLst>
          </p:cNvPr>
          <p:cNvSpPr>
            <a:spLocks noGrp="1"/>
          </p:cNvSpPr>
          <p:nvPr>
            <p:ph idx="1"/>
          </p:nvPr>
        </p:nvSpPr>
        <p:spPr>
          <a:xfrm>
            <a:off x="1141412" y="1447799"/>
            <a:ext cx="10307638" cy="4904233"/>
          </a:xfrm>
        </p:spPr>
        <p:txBody>
          <a:bodyPr>
            <a:normAutofit fontScale="92500" lnSpcReduction="10000"/>
          </a:bodyPr>
          <a:lstStyle/>
          <a:p>
            <a:r>
              <a:rPr lang="en-US" dirty="0"/>
              <a:t>One discussion leader, and everyone welcome to participate</a:t>
            </a:r>
          </a:p>
          <a:p>
            <a:r>
              <a:rPr lang="en-US" dirty="0"/>
              <a:t>Majority of material comes from Reinforcement Learning </a:t>
            </a:r>
            <a:br>
              <a:rPr lang="en-US" dirty="0"/>
            </a:br>
            <a:r>
              <a:rPr lang="en-US" dirty="0"/>
              <a:t>by Sutton and Barto</a:t>
            </a:r>
          </a:p>
          <a:p>
            <a:r>
              <a:rPr lang="en-US" dirty="0"/>
              <a:t>Options to approach the content:</a:t>
            </a:r>
          </a:p>
          <a:p>
            <a:pPr lvl="1"/>
            <a:r>
              <a:rPr lang="en-US" dirty="0"/>
              <a:t>Treat this as a standalone webinar</a:t>
            </a:r>
          </a:p>
          <a:p>
            <a:pPr lvl="1"/>
            <a:r>
              <a:rPr lang="en-US" dirty="0"/>
              <a:t>Read the book first, and come with questions and discussion items</a:t>
            </a:r>
          </a:p>
          <a:p>
            <a:pPr lvl="1"/>
            <a:r>
              <a:rPr lang="en-US" dirty="0"/>
              <a:t>Use this meetup as a primer and read the chapters afterward</a:t>
            </a:r>
          </a:p>
          <a:p>
            <a:r>
              <a:rPr lang="en-US" dirty="0"/>
              <a:t>Ask questions</a:t>
            </a:r>
          </a:p>
          <a:p>
            <a:r>
              <a:rPr lang="en-US" dirty="0"/>
              <a:t>Give feedback.  Too fast or too slow?  Want to see more of something or less of something else?</a:t>
            </a:r>
          </a:p>
          <a:p>
            <a:r>
              <a:rPr lang="en-US" dirty="0"/>
              <a:t>Have fun!</a:t>
            </a:r>
          </a:p>
          <a:p>
            <a:endParaRPr lang="en-US" dirty="0"/>
          </a:p>
          <a:p>
            <a:endParaRPr lang="en-US" dirty="0"/>
          </a:p>
        </p:txBody>
      </p:sp>
    </p:spTree>
    <p:extLst>
      <p:ext uri="{BB962C8B-B14F-4D97-AF65-F5344CB8AC3E}">
        <p14:creationId xmlns:p14="http://schemas.microsoft.com/office/powerpoint/2010/main" val="7022471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7CF8-BFC9-4D4A-AF11-647254639848}"/>
              </a:ext>
            </a:extLst>
          </p:cNvPr>
          <p:cNvSpPr>
            <a:spLocks noGrp="1"/>
          </p:cNvSpPr>
          <p:nvPr>
            <p:ph type="title"/>
          </p:nvPr>
        </p:nvSpPr>
        <p:spPr/>
        <p:txBody>
          <a:bodyPr/>
          <a:lstStyle/>
          <a:p>
            <a:r>
              <a:rPr lang="en-US" dirty="0"/>
              <a:t>Bellman Optimality Equations</a:t>
            </a:r>
          </a:p>
        </p:txBody>
      </p:sp>
      <p:sp>
        <p:nvSpPr>
          <p:cNvPr id="3" name="Content Placeholder 2">
            <a:extLst>
              <a:ext uri="{FF2B5EF4-FFF2-40B4-BE49-F238E27FC236}">
                <a16:creationId xmlns:a16="http://schemas.microsoft.com/office/drawing/2014/main" id="{0BF7C72B-462A-466A-A9DF-921D37CA7C5F}"/>
              </a:ext>
            </a:extLst>
          </p:cNvPr>
          <p:cNvSpPr>
            <a:spLocks noGrp="1"/>
          </p:cNvSpPr>
          <p:nvPr>
            <p:ph idx="1"/>
          </p:nvPr>
        </p:nvSpPr>
        <p:spPr>
          <a:xfrm>
            <a:off x="1141412" y="1447800"/>
            <a:ext cx="10307638" cy="1714561"/>
          </a:xfrm>
        </p:spPr>
        <p:txBody>
          <a:bodyPr>
            <a:normAutofit fontScale="92500" lnSpcReduction="10000"/>
          </a:bodyPr>
          <a:lstStyle/>
          <a:p>
            <a:r>
              <a:rPr lang="en-US" dirty="0"/>
              <a:t>The </a:t>
            </a:r>
            <a:r>
              <a:rPr lang="en-US" i="1" dirty="0"/>
              <a:t>Bellman optimality equation</a:t>
            </a:r>
            <a:r>
              <a:rPr lang="en-US" dirty="0"/>
              <a:t> says the </a:t>
            </a:r>
            <a:br>
              <a:rPr lang="en-US" dirty="0"/>
            </a:br>
            <a:r>
              <a:rPr lang="en-US" dirty="0"/>
              <a:t>optimal value for a state must be the same as </a:t>
            </a:r>
            <a:br>
              <a:rPr lang="en-US" dirty="0"/>
            </a:br>
            <a:r>
              <a:rPr lang="en-US" dirty="0"/>
              <a:t>the return from the best action</a:t>
            </a:r>
          </a:p>
          <a:p>
            <a:r>
              <a:rPr lang="en-US" dirty="0"/>
              <a:t>We can rewrite it recursively</a:t>
            </a:r>
          </a:p>
        </p:txBody>
      </p:sp>
      <p:sp>
        <p:nvSpPr>
          <p:cNvPr id="4" name="Slide Number Placeholder 3">
            <a:extLst>
              <a:ext uri="{FF2B5EF4-FFF2-40B4-BE49-F238E27FC236}">
                <a16:creationId xmlns:a16="http://schemas.microsoft.com/office/drawing/2014/main" id="{2A457C5A-E070-4306-82BF-4C8106718A37}"/>
              </a:ext>
            </a:extLst>
          </p:cNvPr>
          <p:cNvSpPr>
            <a:spLocks noGrp="1"/>
          </p:cNvSpPr>
          <p:nvPr>
            <p:ph type="sldNum" sz="quarter" idx="12"/>
          </p:nvPr>
        </p:nvSpPr>
        <p:spPr/>
        <p:txBody>
          <a:bodyPr/>
          <a:lstStyle/>
          <a:p>
            <a:fld id="{6D22F896-40B5-4ADD-8801-0D06FADFA095}" type="slidenum">
              <a:rPr lang="en-US" smtClean="0"/>
              <a:pPr/>
              <a:t>20</a:t>
            </a:fld>
            <a:endParaRPr lang="en-US" dirty="0"/>
          </a:p>
        </p:txBody>
      </p:sp>
      <p:pic>
        <p:nvPicPr>
          <p:cNvPr id="6" name="Picture 5">
            <a:extLst>
              <a:ext uri="{FF2B5EF4-FFF2-40B4-BE49-F238E27FC236}">
                <a16:creationId xmlns:a16="http://schemas.microsoft.com/office/drawing/2014/main" id="{9A0A79AA-CB4D-46E3-8BF7-D248D5B36A3D}"/>
              </a:ext>
            </a:extLst>
          </p:cNvPr>
          <p:cNvPicPr>
            <a:picLocks noChangeAspect="1"/>
          </p:cNvPicPr>
          <p:nvPr/>
        </p:nvPicPr>
        <p:blipFill>
          <a:blip r:embed="rId2"/>
          <a:stretch>
            <a:fillRect/>
          </a:stretch>
        </p:blipFill>
        <p:spPr>
          <a:xfrm>
            <a:off x="1466850" y="3162361"/>
            <a:ext cx="9982199" cy="3072546"/>
          </a:xfrm>
          <a:prstGeom prst="rect">
            <a:avLst/>
          </a:prstGeom>
        </p:spPr>
      </p:pic>
      <p:pic>
        <p:nvPicPr>
          <p:cNvPr id="8" name="Picture 7">
            <a:extLst>
              <a:ext uri="{FF2B5EF4-FFF2-40B4-BE49-F238E27FC236}">
                <a16:creationId xmlns:a16="http://schemas.microsoft.com/office/drawing/2014/main" id="{A03E2ED8-F843-4A92-B435-8DBA0BA52860}"/>
              </a:ext>
            </a:extLst>
          </p:cNvPr>
          <p:cNvPicPr>
            <a:picLocks noChangeAspect="1"/>
          </p:cNvPicPr>
          <p:nvPr/>
        </p:nvPicPr>
        <p:blipFill>
          <a:blip r:embed="rId3"/>
          <a:stretch>
            <a:fillRect/>
          </a:stretch>
        </p:blipFill>
        <p:spPr>
          <a:xfrm>
            <a:off x="8791575" y="1295400"/>
            <a:ext cx="2644558" cy="1838598"/>
          </a:xfrm>
          <a:prstGeom prst="rect">
            <a:avLst/>
          </a:prstGeom>
        </p:spPr>
      </p:pic>
    </p:spTree>
    <p:extLst>
      <p:ext uri="{BB962C8B-B14F-4D97-AF65-F5344CB8AC3E}">
        <p14:creationId xmlns:p14="http://schemas.microsoft.com/office/powerpoint/2010/main" val="1126440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07CF8-BFC9-4D4A-AF11-647254639848}"/>
              </a:ext>
            </a:extLst>
          </p:cNvPr>
          <p:cNvSpPr>
            <a:spLocks noGrp="1"/>
          </p:cNvSpPr>
          <p:nvPr>
            <p:ph type="title"/>
          </p:nvPr>
        </p:nvSpPr>
        <p:spPr/>
        <p:txBody>
          <a:bodyPr/>
          <a:lstStyle/>
          <a:p>
            <a:r>
              <a:rPr lang="en-US" dirty="0"/>
              <a:t>Bellman Optimality Equations</a:t>
            </a:r>
          </a:p>
        </p:txBody>
      </p:sp>
      <p:sp>
        <p:nvSpPr>
          <p:cNvPr id="3" name="Content Placeholder 2">
            <a:extLst>
              <a:ext uri="{FF2B5EF4-FFF2-40B4-BE49-F238E27FC236}">
                <a16:creationId xmlns:a16="http://schemas.microsoft.com/office/drawing/2014/main" id="{0BF7C72B-462A-466A-A9DF-921D37CA7C5F}"/>
              </a:ext>
            </a:extLst>
          </p:cNvPr>
          <p:cNvSpPr>
            <a:spLocks noGrp="1"/>
          </p:cNvSpPr>
          <p:nvPr>
            <p:ph idx="1"/>
          </p:nvPr>
        </p:nvSpPr>
        <p:spPr/>
        <p:txBody>
          <a:bodyPr/>
          <a:lstStyle/>
          <a:p>
            <a:r>
              <a:rPr lang="en-US" dirty="0"/>
              <a:t>The </a:t>
            </a:r>
            <a:r>
              <a:rPr lang="en-US" i="1" dirty="0"/>
              <a:t>Bellman optimality equation</a:t>
            </a:r>
            <a:r>
              <a:rPr lang="en-US" dirty="0"/>
              <a:t> for </a:t>
            </a:r>
            <a:br>
              <a:rPr lang="en-US" dirty="0"/>
            </a:br>
            <a:r>
              <a:rPr lang="en-US" dirty="0"/>
              <a:t>state-action pairs is very similar.</a:t>
            </a:r>
          </a:p>
          <a:p>
            <a:r>
              <a:rPr lang="en-US" dirty="0"/>
              <a:t>The optimal value for a state-action pair </a:t>
            </a:r>
            <a:br>
              <a:rPr lang="en-US" dirty="0"/>
            </a:br>
            <a:r>
              <a:rPr lang="en-US" dirty="0"/>
              <a:t>must be the same as the return from the </a:t>
            </a:r>
            <a:br>
              <a:rPr lang="en-US" dirty="0"/>
            </a:br>
            <a:r>
              <a:rPr lang="en-US" dirty="0"/>
              <a:t>reward and best next action</a:t>
            </a:r>
          </a:p>
          <a:p>
            <a:r>
              <a:rPr lang="en-US" dirty="0"/>
              <a:t>It also can be written recursively</a:t>
            </a:r>
          </a:p>
        </p:txBody>
      </p:sp>
      <p:sp>
        <p:nvSpPr>
          <p:cNvPr id="4" name="Slide Number Placeholder 3">
            <a:extLst>
              <a:ext uri="{FF2B5EF4-FFF2-40B4-BE49-F238E27FC236}">
                <a16:creationId xmlns:a16="http://schemas.microsoft.com/office/drawing/2014/main" id="{2A457C5A-E070-4306-82BF-4C8106718A37}"/>
              </a:ext>
            </a:extLst>
          </p:cNvPr>
          <p:cNvSpPr>
            <a:spLocks noGrp="1"/>
          </p:cNvSpPr>
          <p:nvPr>
            <p:ph type="sldNum" sz="quarter" idx="12"/>
          </p:nvPr>
        </p:nvSpPr>
        <p:spPr/>
        <p:txBody>
          <a:bodyPr/>
          <a:lstStyle/>
          <a:p>
            <a:fld id="{6D22F896-40B5-4ADD-8801-0D06FADFA095}" type="slidenum">
              <a:rPr lang="en-US" smtClean="0"/>
              <a:pPr/>
              <a:t>21</a:t>
            </a:fld>
            <a:endParaRPr lang="en-US" dirty="0"/>
          </a:p>
        </p:txBody>
      </p:sp>
      <p:pic>
        <p:nvPicPr>
          <p:cNvPr id="7" name="Picture 6">
            <a:extLst>
              <a:ext uri="{FF2B5EF4-FFF2-40B4-BE49-F238E27FC236}">
                <a16:creationId xmlns:a16="http://schemas.microsoft.com/office/drawing/2014/main" id="{B34828F8-8738-47E5-B4FA-839E4ACDD29C}"/>
              </a:ext>
            </a:extLst>
          </p:cNvPr>
          <p:cNvPicPr>
            <a:picLocks noChangeAspect="1"/>
          </p:cNvPicPr>
          <p:nvPr/>
        </p:nvPicPr>
        <p:blipFill>
          <a:blip r:embed="rId2"/>
          <a:stretch>
            <a:fillRect/>
          </a:stretch>
        </p:blipFill>
        <p:spPr>
          <a:xfrm>
            <a:off x="1466850" y="4398550"/>
            <a:ext cx="9969283" cy="1500371"/>
          </a:xfrm>
          <a:prstGeom prst="rect">
            <a:avLst/>
          </a:prstGeom>
        </p:spPr>
      </p:pic>
      <p:pic>
        <p:nvPicPr>
          <p:cNvPr id="9" name="Picture 8">
            <a:extLst>
              <a:ext uri="{FF2B5EF4-FFF2-40B4-BE49-F238E27FC236}">
                <a16:creationId xmlns:a16="http://schemas.microsoft.com/office/drawing/2014/main" id="{317DBA42-F904-4842-8A76-DBD8958E6400}"/>
              </a:ext>
            </a:extLst>
          </p:cNvPr>
          <p:cNvPicPr>
            <a:picLocks noChangeAspect="1"/>
          </p:cNvPicPr>
          <p:nvPr/>
        </p:nvPicPr>
        <p:blipFill>
          <a:blip r:embed="rId3"/>
          <a:stretch>
            <a:fillRect/>
          </a:stretch>
        </p:blipFill>
        <p:spPr>
          <a:xfrm>
            <a:off x="7783659" y="1447800"/>
            <a:ext cx="3671850" cy="2901462"/>
          </a:xfrm>
          <a:prstGeom prst="rect">
            <a:avLst/>
          </a:prstGeom>
        </p:spPr>
      </p:pic>
    </p:spTree>
    <p:extLst>
      <p:ext uri="{BB962C8B-B14F-4D97-AF65-F5344CB8AC3E}">
        <p14:creationId xmlns:p14="http://schemas.microsoft.com/office/powerpoint/2010/main" val="591012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B9E8-CDE6-4133-9BBF-F2CE598CD105}"/>
              </a:ext>
            </a:extLst>
          </p:cNvPr>
          <p:cNvSpPr>
            <a:spLocks noGrp="1"/>
          </p:cNvSpPr>
          <p:nvPr>
            <p:ph type="title"/>
          </p:nvPr>
        </p:nvSpPr>
        <p:spPr/>
        <p:txBody>
          <a:bodyPr/>
          <a:lstStyle/>
          <a:p>
            <a:r>
              <a:rPr lang="en-US" dirty="0"/>
              <a:t>Bellman Optimality</a:t>
            </a:r>
          </a:p>
        </p:txBody>
      </p:sp>
      <p:sp>
        <p:nvSpPr>
          <p:cNvPr id="3" name="Content Placeholder 2">
            <a:extLst>
              <a:ext uri="{FF2B5EF4-FFF2-40B4-BE49-F238E27FC236}">
                <a16:creationId xmlns:a16="http://schemas.microsoft.com/office/drawing/2014/main" id="{90BA00F7-63C2-473B-82C4-CB8F55111C53}"/>
              </a:ext>
            </a:extLst>
          </p:cNvPr>
          <p:cNvSpPr>
            <a:spLocks noGrp="1"/>
          </p:cNvSpPr>
          <p:nvPr>
            <p:ph idx="1"/>
          </p:nvPr>
        </p:nvSpPr>
        <p:spPr>
          <a:xfrm>
            <a:off x="1141412" y="1447800"/>
            <a:ext cx="10307638" cy="4791682"/>
          </a:xfrm>
        </p:spPr>
        <p:txBody>
          <a:bodyPr/>
          <a:lstStyle/>
          <a:p>
            <a:r>
              <a:rPr lang="en-US" dirty="0"/>
              <a:t>For finite MDPs, the Bellman optimality equation (eq. 3.19) has a unique solution</a:t>
            </a:r>
          </a:p>
          <a:p>
            <a:pPr lvl="1"/>
            <a:r>
              <a:rPr lang="en-US" dirty="0"/>
              <a:t>With </a:t>
            </a:r>
            <a:r>
              <a:rPr lang="en-US" i="1" dirty="0"/>
              <a:t>n</a:t>
            </a:r>
            <a:r>
              <a:rPr lang="en-US" dirty="0"/>
              <a:t> states, you get </a:t>
            </a:r>
            <a:r>
              <a:rPr lang="en-US" i="1" dirty="0"/>
              <a:t>n</a:t>
            </a:r>
            <a:r>
              <a:rPr lang="en-US" dirty="0"/>
              <a:t> equations in </a:t>
            </a:r>
            <a:r>
              <a:rPr lang="en-US" i="1" dirty="0"/>
              <a:t>n</a:t>
            </a:r>
            <a:r>
              <a:rPr lang="en-US" dirty="0"/>
              <a:t> unknowns</a:t>
            </a:r>
          </a:p>
          <a:p>
            <a:pPr lvl="1"/>
            <a:r>
              <a:rPr lang="en-US" dirty="0"/>
              <a:t>If the function </a:t>
            </a:r>
            <a:r>
              <a:rPr lang="en-US" i="1" dirty="0"/>
              <a:t>p</a:t>
            </a:r>
            <a:r>
              <a:rPr lang="en-US" dirty="0"/>
              <a:t>(</a:t>
            </a:r>
            <a:r>
              <a:rPr lang="en-US" i="1" dirty="0"/>
              <a:t>s’</a:t>
            </a:r>
            <a:r>
              <a:rPr lang="en-US" dirty="0"/>
              <a:t>, </a:t>
            </a:r>
            <a:r>
              <a:rPr lang="en-US" i="1" dirty="0"/>
              <a:t>r </a:t>
            </a:r>
            <a:r>
              <a:rPr lang="en-US" dirty="0"/>
              <a:t>| </a:t>
            </a:r>
            <a:r>
              <a:rPr lang="en-US" i="1" dirty="0"/>
              <a:t>s</a:t>
            </a:r>
            <a:r>
              <a:rPr lang="en-US" dirty="0"/>
              <a:t>, </a:t>
            </a:r>
            <a:r>
              <a:rPr lang="en-US" i="1" dirty="0"/>
              <a:t>a</a:t>
            </a:r>
            <a:r>
              <a:rPr lang="en-US" dirty="0"/>
              <a:t>) – which captures the dynamics of your environment – is completely known, then you can solve for </a:t>
            </a:r>
            <a:r>
              <a:rPr lang="en-US" i="1" dirty="0"/>
              <a:t>v</a:t>
            </a:r>
            <a:r>
              <a:rPr lang="en-US" baseline="-25000" dirty="0"/>
              <a:t>*</a:t>
            </a:r>
            <a:r>
              <a:rPr lang="en-US" dirty="0"/>
              <a:t> </a:t>
            </a:r>
          </a:p>
          <a:p>
            <a:pPr lvl="2"/>
            <a:r>
              <a:rPr lang="en-US" dirty="0"/>
              <a:t>You could also solve for </a:t>
            </a:r>
            <a:r>
              <a:rPr lang="en-US" i="1" dirty="0"/>
              <a:t>q</a:t>
            </a:r>
            <a:r>
              <a:rPr lang="en-US" baseline="-25000" dirty="0"/>
              <a:t>*</a:t>
            </a:r>
            <a:r>
              <a:rPr lang="en-US" dirty="0"/>
              <a:t> </a:t>
            </a:r>
          </a:p>
          <a:p>
            <a:pPr lvl="1"/>
            <a:r>
              <a:rPr lang="en-US" dirty="0"/>
              <a:t>Once you have all values for </a:t>
            </a:r>
            <a:r>
              <a:rPr lang="en-US" i="1" dirty="0"/>
              <a:t>v</a:t>
            </a:r>
            <a:r>
              <a:rPr lang="en-US" baseline="-25000" dirty="0"/>
              <a:t>*</a:t>
            </a:r>
            <a:r>
              <a:rPr lang="en-US" dirty="0"/>
              <a:t>, the optimal policy </a:t>
            </a:r>
            <a:r>
              <a:rPr lang="el-GR" dirty="0"/>
              <a:t>π</a:t>
            </a:r>
            <a:r>
              <a:rPr lang="en-US" baseline="-25000" dirty="0"/>
              <a:t>*</a:t>
            </a:r>
            <a:r>
              <a:rPr lang="en-US" dirty="0"/>
              <a:t> is the greedy one</a:t>
            </a:r>
          </a:p>
          <a:p>
            <a:pPr lvl="2"/>
            <a:r>
              <a:rPr lang="en-US" dirty="0"/>
              <a:t>You perform a one-step search of the results of each actions</a:t>
            </a:r>
          </a:p>
          <a:p>
            <a:pPr lvl="1"/>
            <a:r>
              <a:rPr lang="en-US" dirty="0"/>
              <a:t>If you know </a:t>
            </a:r>
            <a:r>
              <a:rPr lang="en-US" i="1" dirty="0"/>
              <a:t>q</a:t>
            </a:r>
            <a:r>
              <a:rPr lang="en-US" baseline="-25000" dirty="0"/>
              <a:t>*</a:t>
            </a:r>
            <a:r>
              <a:rPr lang="en-US" dirty="0"/>
              <a:t>, it’s even easier.  Choose the action with maximum </a:t>
            </a:r>
            <a:r>
              <a:rPr lang="en-US" i="1" dirty="0"/>
              <a:t>q</a:t>
            </a:r>
            <a:r>
              <a:rPr lang="en-US" baseline="-25000" dirty="0"/>
              <a:t>*</a:t>
            </a:r>
            <a:r>
              <a:rPr lang="en-US" dirty="0"/>
              <a:t> </a:t>
            </a:r>
          </a:p>
          <a:p>
            <a:r>
              <a:rPr lang="en-US" dirty="0"/>
              <a:t>For small problems with known </a:t>
            </a:r>
            <a:r>
              <a:rPr lang="en-US" i="1" dirty="0"/>
              <a:t>p</a:t>
            </a:r>
            <a:r>
              <a:rPr lang="en-US" dirty="0"/>
              <a:t>, you can solve for the optimal policy through a brute force, exhaustive search</a:t>
            </a:r>
          </a:p>
        </p:txBody>
      </p:sp>
      <p:sp>
        <p:nvSpPr>
          <p:cNvPr id="4" name="Slide Number Placeholder 3">
            <a:extLst>
              <a:ext uri="{FF2B5EF4-FFF2-40B4-BE49-F238E27FC236}">
                <a16:creationId xmlns:a16="http://schemas.microsoft.com/office/drawing/2014/main" id="{A1B2CFC4-9FDA-49A7-8C65-1867BA781597}"/>
              </a:ext>
            </a:extLst>
          </p:cNvPr>
          <p:cNvSpPr>
            <a:spLocks noGrp="1"/>
          </p:cNvSpPr>
          <p:nvPr>
            <p:ph type="sldNum" sz="quarter" idx="12"/>
          </p:nvPr>
        </p:nvSpPr>
        <p:spPr/>
        <p:txBody>
          <a:bodyPr/>
          <a:lstStyle/>
          <a:p>
            <a:fld id="{6D22F896-40B5-4ADD-8801-0D06FADFA095}" type="slidenum">
              <a:rPr lang="en-US" smtClean="0"/>
              <a:pPr/>
              <a:t>22</a:t>
            </a:fld>
            <a:endParaRPr lang="en-US" dirty="0"/>
          </a:p>
        </p:txBody>
      </p:sp>
    </p:spTree>
    <p:extLst>
      <p:ext uri="{BB962C8B-B14F-4D97-AF65-F5344CB8AC3E}">
        <p14:creationId xmlns:p14="http://schemas.microsoft.com/office/powerpoint/2010/main" val="1309334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2BBC-10C9-48FE-83F2-82394491BA4B}"/>
              </a:ext>
            </a:extLst>
          </p:cNvPr>
          <p:cNvSpPr>
            <a:spLocks noGrp="1"/>
          </p:cNvSpPr>
          <p:nvPr>
            <p:ph type="title"/>
          </p:nvPr>
        </p:nvSpPr>
        <p:spPr/>
        <p:txBody>
          <a:bodyPr/>
          <a:lstStyle/>
          <a:p>
            <a:r>
              <a:rPr lang="en-US" dirty="0"/>
              <a:t>Approximating Optimality</a:t>
            </a:r>
          </a:p>
        </p:txBody>
      </p:sp>
      <p:sp>
        <p:nvSpPr>
          <p:cNvPr id="3" name="Content Placeholder 2">
            <a:extLst>
              <a:ext uri="{FF2B5EF4-FFF2-40B4-BE49-F238E27FC236}">
                <a16:creationId xmlns:a16="http://schemas.microsoft.com/office/drawing/2014/main" id="{B2391530-8096-4D5C-B63F-C9966C59035D}"/>
              </a:ext>
            </a:extLst>
          </p:cNvPr>
          <p:cNvSpPr>
            <a:spLocks noGrp="1"/>
          </p:cNvSpPr>
          <p:nvPr>
            <p:ph idx="1"/>
          </p:nvPr>
        </p:nvSpPr>
        <p:spPr>
          <a:xfrm>
            <a:off x="1141411" y="1447800"/>
            <a:ext cx="10555289" cy="4581525"/>
          </a:xfrm>
        </p:spPr>
        <p:txBody>
          <a:bodyPr/>
          <a:lstStyle/>
          <a:p>
            <a:r>
              <a:rPr lang="en-US" dirty="0"/>
              <a:t>To do the brute force method just mentioned, you need 3 things:</a:t>
            </a:r>
          </a:p>
          <a:p>
            <a:pPr lvl="1"/>
            <a:r>
              <a:rPr lang="en-US" dirty="0"/>
              <a:t>The dynamics of the environment are perfectly known</a:t>
            </a:r>
          </a:p>
          <a:p>
            <a:pPr lvl="1"/>
            <a:r>
              <a:rPr lang="en-US" dirty="0"/>
              <a:t>The states fully have the Markov property</a:t>
            </a:r>
          </a:p>
          <a:p>
            <a:pPr lvl="1"/>
            <a:r>
              <a:rPr lang="en-US" dirty="0"/>
              <a:t>You have enough memory and compute</a:t>
            </a:r>
          </a:p>
          <a:p>
            <a:pPr lvl="2"/>
            <a:r>
              <a:rPr lang="en-US" dirty="0"/>
              <a:t>E.g. backgammon has ~10</a:t>
            </a:r>
            <a:r>
              <a:rPr lang="en-US" baseline="30000" dirty="0"/>
              <a:t>20</a:t>
            </a:r>
            <a:r>
              <a:rPr lang="en-US" dirty="0"/>
              <a:t> states</a:t>
            </a:r>
          </a:p>
          <a:p>
            <a:r>
              <a:rPr lang="en-US" dirty="0"/>
              <a:t>For lack of one or more of the above, we are approximating</a:t>
            </a:r>
          </a:p>
          <a:p>
            <a:r>
              <a:rPr lang="en-US" dirty="0"/>
              <a:t>In practice, all but the most trivial problems must be approximated</a:t>
            </a:r>
          </a:p>
          <a:p>
            <a:r>
              <a:rPr lang="en-US" dirty="0"/>
              <a:t>The field of reinforcement learning is about the study of ways to approximate value functions and find close to optimal policies</a:t>
            </a:r>
          </a:p>
        </p:txBody>
      </p:sp>
      <p:sp>
        <p:nvSpPr>
          <p:cNvPr id="4" name="Slide Number Placeholder 3">
            <a:extLst>
              <a:ext uri="{FF2B5EF4-FFF2-40B4-BE49-F238E27FC236}">
                <a16:creationId xmlns:a16="http://schemas.microsoft.com/office/drawing/2014/main" id="{6E25B164-8F84-4A9F-BF4A-12E4F4928B74}"/>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468003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BDBD5-0463-41F3-9375-59C4B35F32CB}"/>
              </a:ext>
            </a:extLst>
          </p:cNvPr>
          <p:cNvSpPr>
            <a:spLocks noGrp="1"/>
          </p:cNvSpPr>
          <p:nvPr>
            <p:ph type="title"/>
          </p:nvPr>
        </p:nvSpPr>
        <p:spPr/>
        <p:txBody>
          <a:bodyPr/>
          <a:lstStyle/>
          <a:p>
            <a:r>
              <a:rPr lang="en-US" dirty="0"/>
              <a:t>Incremental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D97073-1895-4AA7-B22D-69AAE3EEC29F}"/>
                  </a:ext>
                </a:extLst>
              </p:cNvPr>
              <p:cNvSpPr>
                <a:spLocks noGrp="1"/>
              </p:cNvSpPr>
              <p:nvPr>
                <p:ph idx="1"/>
              </p:nvPr>
            </p:nvSpPr>
            <p:spPr>
              <a:xfrm>
                <a:off x="1141412" y="1447799"/>
                <a:ext cx="10307638" cy="5143499"/>
              </a:xfrm>
            </p:spPr>
            <p:txBody>
              <a:bodyPr>
                <a:normAutofit/>
              </a:bodyPr>
              <a:lstStyle/>
              <a:p>
                <a:r>
                  <a:rPr lang="en-US" dirty="0"/>
                  <a:t>As we explore, we can track of estimates for certain quantities</a:t>
                </a:r>
              </a:p>
              <a:p>
                <a:pPr lvl="1"/>
                <a:r>
                  <a:rPr lang="en-US" dirty="0"/>
                  <a:t>E.g. average return for a slot machine, average wait at a water fountain</a:t>
                </a:r>
              </a:p>
              <a:p>
                <a:r>
                  <a:rPr lang="en-US" dirty="0"/>
                  <a:t>Average wait after </a:t>
                </a:r>
                <a:r>
                  <a:rPr lang="en-US" i="1" dirty="0"/>
                  <a:t>n</a:t>
                </a:r>
                <a:r>
                  <a:rPr lang="en-US" dirty="0"/>
                  <a:t> observations of </a:t>
                </a:r>
                <a:r>
                  <a:rPr lang="en-US" i="1" dirty="0"/>
                  <a:t>r</a:t>
                </a:r>
                <a:r>
                  <a:rPr lang="en-US" dirty="0"/>
                  <a:t>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box>
                      <m:boxPr>
                        <m:ctrlPr>
                          <a:rPr lang="en-US" i="1" smtClean="0">
                            <a:latin typeface="Cambria Math" panose="02040503050406030204" pitchFamily="18" charset="0"/>
                          </a:rPr>
                        </m:ctrlPr>
                      </m:boxPr>
                      <m:e>
                        <m:argPr>
                          <m:argSz m:val="-1"/>
                        </m:argP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e>
                    </m:box>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e>
                    </m:nary>
                  </m:oMath>
                </a14:m>
                <a:endParaRPr lang="en-US" dirty="0"/>
              </a:p>
              <a:p>
                <a:r>
                  <a:rPr lang="en-US" dirty="0"/>
                  <a:t>Instead of keeping track of all values of </a:t>
                </a:r>
                <a:r>
                  <a:rPr lang="en-US" i="1" dirty="0"/>
                  <a:t>r</a:t>
                </a:r>
                <a:r>
                  <a:rPr lang="en-US" dirty="0"/>
                  <a:t>, we can do this in an online fashion</a:t>
                </a:r>
              </a:p>
              <a:p>
                <a:pPr lvl="1"/>
                <a:r>
                  <a:rPr lang="en-US" dirty="0"/>
                  <a:t>Record two quantities:  </a:t>
                </a:r>
                <a:r>
                  <a:rPr lang="en-US" i="1" dirty="0"/>
                  <a:t>n</a:t>
                </a:r>
                <a:r>
                  <a:rPr lang="en-US" dirty="0"/>
                  <a:t> and the current average denoted </a:t>
                </a:r>
                <a:r>
                  <a:rPr lang="en-US" i="1" dirty="0"/>
                  <a:t>Q</a:t>
                </a:r>
                <a:r>
                  <a:rPr lang="en-US" i="1" baseline="-25000" dirty="0"/>
                  <a:t>n</a:t>
                </a:r>
                <a:r>
                  <a:rPr lang="en-US" dirty="0"/>
                  <a:t> </a:t>
                </a:r>
              </a:p>
              <a:p>
                <a:pPr lvl="1"/>
                <a:r>
                  <a:rPr lang="en-US" dirty="0"/>
                  <a:t>At time step </a:t>
                </a:r>
                <a:r>
                  <a:rPr lang="en-US" i="1" dirty="0"/>
                  <a:t>n</a:t>
                </a:r>
                <a:r>
                  <a:rPr lang="en-US" dirty="0"/>
                  <a:t>, new average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e>
                    </m:d>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m:rPr>
                        <m:sty m:val="p"/>
                      </m:rPr>
                      <a:rPr lang="el-GR" b="0" i="1" smtClean="0">
                        <a:latin typeface="Cambria Math" panose="02040503050406030204" pitchFamily="18" charset="0"/>
                      </a:rPr>
                      <m:t>α</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𝑛</m:t>
                            </m:r>
                          </m:sub>
                        </m:sSub>
                      </m:e>
                    </m:d>
                    <m:r>
                      <m:rPr>
                        <m:nor/>
                      </m:rPr>
                      <a:rPr lang="en-US" b="0" i="0" dirty="0" smtClean="0"/>
                      <m:t> </m:t>
                    </m:r>
                    <m:r>
                      <m:rPr>
                        <m:nor/>
                      </m:rPr>
                      <a:rPr lang="en-US" b="0" i="0" dirty="0" smtClean="0"/>
                      <m:t>is</m:t>
                    </m:r>
                    <m:r>
                      <m:rPr>
                        <m:nor/>
                      </m:rPr>
                      <a:rPr lang="en-US" b="0" i="0" dirty="0" smtClean="0"/>
                      <m:t> </m:t>
                    </m:r>
                    <m:r>
                      <m:rPr>
                        <m:nor/>
                      </m:rPr>
                      <a:rPr lang="en-US" b="0" i="0" dirty="0" smtClean="0"/>
                      <m:t>the</m:t>
                    </m:r>
                    <m:r>
                      <m:rPr>
                        <m:nor/>
                      </m:rPr>
                      <a:rPr lang="en-US" dirty="0"/>
                      <m:t> </m:t>
                    </m:r>
                    <m:r>
                      <m:rPr>
                        <m:nor/>
                      </m:rPr>
                      <a:rPr lang="en-US" dirty="0"/>
                      <m:t>general</m:t>
                    </m:r>
                    <m:r>
                      <m:rPr>
                        <m:nor/>
                      </m:rPr>
                      <a:rPr lang="en-US" dirty="0"/>
                      <m:t> </m:t>
                    </m:r>
                    <m:r>
                      <m:rPr>
                        <m:nor/>
                      </m:rPr>
                      <a:rPr lang="en-US" dirty="0"/>
                      <m:t>incremental</m:t>
                    </m:r>
                    <m:r>
                      <m:rPr>
                        <m:nor/>
                      </m:rPr>
                      <a:rPr lang="en-US" dirty="0"/>
                      <m:t> </m:t>
                    </m:r>
                    <m:r>
                      <m:rPr>
                        <m:nor/>
                      </m:rPr>
                      <a:rPr lang="en-US" dirty="0"/>
                      <m:t>update</m:t>
                    </m:r>
                    <m:r>
                      <m:rPr>
                        <m:nor/>
                      </m:rPr>
                      <a:rPr lang="en-US" dirty="0"/>
                      <m:t> </m:t>
                    </m:r>
                    <m:r>
                      <m:rPr>
                        <m:nor/>
                      </m:rPr>
                      <a:rPr lang="en-US" dirty="0"/>
                      <m:t>form</m:t>
                    </m:r>
                  </m:oMath>
                </a14:m>
                <a:endParaRPr lang="en-US" dirty="0"/>
              </a:p>
              <a:p>
                <a:pPr lvl="1"/>
                <a:r>
                  <a:rPr lang="en-US" dirty="0"/>
                  <a:t>Iteratively add small step to estimate based on the error/difference seen</a:t>
                </a:r>
              </a:p>
            </p:txBody>
          </p:sp>
        </mc:Choice>
        <mc:Fallback xmlns="">
          <p:sp>
            <p:nvSpPr>
              <p:cNvPr id="3" name="Content Placeholder 2">
                <a:extLst>
                  <a:ext uri="{FF2B5EF4-FFF2-40B4-BE49-F238E27FC236}">
                    <a16:creationId xmlns:a16="http://schemas.microsoft.com/office/drawing/2014/main" id="{59D97073-1895-4AA7-B22D-69AAE3EEC29F}"/>
                  </a:ext>
                </a:extLst>
              </p:cNvPr>
              <p:cNvSpPr>
                <a:spLocks noGrp="1" noRot="1" noChangeAspect="1" noMove="1" noResize="1" noEditPoints="1" noAdjustHandles="1" noChangeArrowheads="1" noChangeShapeType="1" noTextEdit="1"/>
              </p:cNvSpPr>
              <p:nvPr>
                <p:ph idx="1"/>
              </p:nvPr>
            </p:nvSpPr>
            <p:spPr>
              <a:xfrm>
                <a:off x="1141412" y="1447799"/>
                <a:ext cx="10307638" cy="5143499"/>
              </a:xfrm>
              <a:blipFill>
                <a:blip r:embed="rId2"/>
                <a:stretch>
                  <a:fillRect l="-1124" t="-1185" r="-2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169F433-8431-4F84-BE38-8B9645132F7F}"/>
              </a:ext>
            </a:extLst>
          </p:cNvPr>
          <p:cNvSpPr>
            <a:spLocks noGrp="1"/>
          </p:cNvSpPr>
          <p:nvPr>
            <p:ph type="sldNum" sz="quarter" idx="12"/>
          </p:nvPr>
        </p:nvSpPr>
        <p:spPr/>
        <p:txBody>
          <a:bodyPr/>
          <a:lstStyle/>
          <a:p>
            <a:fld id="{6D22F896-40B5-4ADD-8801-0D06FADFA095}" type="slidenum">
              <a:rPr lang="en-US" smtClean="0"/>
              <a:pPr/>
              <a:t>24</a:t>
            </a:fld>
            <a:endParaRPr lang="en-US" dirty="0"/>
          </a:p>
        </p:txBody>
      </p:sp>
    </p:spTree>
    <p:extLst>
      <p:ext uri="{BB962C8B-B14F-4D97-AF65-F5344CB8AC3E}">
        <p14:creationId xmlns:p14="http://schemas.microsoft.com/office/powerpoint/2010/main" val="565794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5659A-F29F-4F8F-A648-F339861278A3}"/>
              </a:ext>
            </a:extLst>
          </p:cNvPr>
          <p:cNvSpPr>
            <a:spLocks noGrp="1"/>
          </p:cNvSpPr>
          <p:nvPr>
            <p:ph type="title"/>
          </p:nvPr>
        </p:nvSpPr>
        <p:spPr/>
        <p:txBody>
          <a:bodyPr/>
          <a:lstStyle/>
          <a:p>
            <a:r>
              <a:rPr lang="en-US" dirty="0"/>
              <a:t>Incremental Estimation</a:t>
            </a:r>
          </a:p>
        </p:txBody>
      </p:sp>
      <p:sp>
        <p:nvSpPr>
          <p:cNvPr id="3" name="Content Placeholder 2">
            <a:extLst>
              <a:ext uri="{FF2B5EF4-FFF2-40B4-BE49-F238E27FC236}">
                <a16:creationId xmlns:a16="http://schemas.microsoft.com/office/drawing/2014/main" id="{76DDDE03-3C7B-4C12-8352-665190B92FF7}"/>
              </a:ext>
            </a:extLst>
          </p:cNvPr>
          <p:cNvSpPr>
            <a:spLocks noGrp="1"/>
          </p:cNvSpPr>
          <p:nvPr>
            <p:ph idx="1"/>
          </p:nvPr>
        </p:nvSpPr>
        <p:spPr/>
        <p:txBody>
          <a:bodyPr/>
          <a:lstStyle/>
          <a:p>
            <a:r>
              <a:rPr lang="en-US" dirty="0"/>
              <a:t>You can apply iterative improvement to your state value function</a:t>
            </a:r>
            <a:br>
              <a:rPr lang="en-US" dirty="0"/>
            </a:br>
            <a:r>
              <a:rPr lang="en-US" dirty="0"/>
              <a:t>or your state-action value function</a:t>
            </a:r>
          </a:p>
          <a:p>
            <a:pPr lvl="1"/>
            <a:r>
              <a:rPr lang="en-US" dirty="0"/>
              <a:t>This is exactly what we will discuss in the next few sessions</a:t>
            </a:r>
          </a:p>
          <a:p>
            <a:r>
              <a:rPr lang="en-US" dirty="0"/>
              <a:t>A lot of the difficulty with reinforcement learning is how to do this iteration in a way that converges</a:t>
            </a:r>
          </a:p>
          <a:p>
            <a:pPr lvl="1"/>
            <a:r>
              <a:rPr lang="en-US" dirty="0"/>
              <a:t>Reward design</a:t>
            </a:r>
          </a:p>
          <a:p>
            <a:pPr lvl="1"/>
            <a:r>
              <a:rPr lang="en-US" dirty="0"/>
              <a:t>Algorithms for learning</a:t>
            </a:r>
          </a:p>
          <a:p>
            <a:pPr lvl="1"/>
            <a:r>
              <a:rPr lang="en-US" dirty="0"/>
              <a:t>Getting model to converge quickly</a:t>
            </a:r>
          </a:p>
          <a:p>
            <a:pPr lvl="1"/>
            <a:r>
              <a:rPr lang="en-US" dirty="0"/>
              <a:t>Dealing with memory and compute limitations</a:t>
            </a:r>
          </a:p>
        </p:txBody>
      </p:sp>
      <p:sp>
        <p:nvSpPr>
          <p:cNvPr id="4" name="Slide Number Placeholder 3">
            <a:extLst>
              <a:ext uri="{FF2B5EF4-FFF2-40B4-BE49-F238E27FC236}">
                <a16:creationId xmlns:a16="http://schemas.microsoft.com/office/drawing/2014/main" id="{CFA21B64-56B5-4304-847B-6D964E591A8A}"/>
              </a:ext>
            </a:extLst>
          </p:cNvPr>
          <p:cNvSpPr>
            <a:spLocks noGrp="1"/>
          </p:cNvSpPr>
          <p:nvPr>
            <p:ph type="sldNum" sz="quarter" idx="12"/>
          </p:nvPr>
        </p:nvSpPr>
        <p:spPr/>
        <p:txBody>
          <a:bodyPr/>
          <a:lstStyle/>
          <a:p>
            <a:fld id="{6D22F896-40B5-4ADD-8801-0D06FADFA095}" type="slidenum">
              <a:rPr lang="en-US" smtClean="0"/>
              <a:pPr/>
              <a:t>25</a:t>
            </a:fld>
            <a:endParaRPr lang="en-US" dirty="0"/>
          </a:p>
        </p:txBody>
      </p:sp>
    </p:spTree>
    <p:extLst>
      <p:ext uri="{BB962C8B-B14F-4D97-AF65-F5344CB8AC3E}">
        <p14:creationId xmlns:p14="http://schemas.microsoft.com/office/powerpoint/2010/main" val="3601243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D0E1-51CC-4C90-9FEE-274BDCF9338B}"/>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79E0BEF7-BB93-42BB-BA7A-634691ADB227}"/>
              </a:ext>
            </a:extLst>
          </p:cNvPr>
          <p:cNvSpPr>
            <a:spLocks noGrp="1"/>
          </p:cNvSpPr>
          <p:nvPr>
            <p:ph idx="1"/>
          </p:nvPr>
        </p:nvSpPr>
        <p:spPr>
          <a:xfrm>
            <a:off x="1141412" y="1447799"/>
            <a:ext cx="10307638" cy="5143499"/>
          </a:xfrm>
        </p:spPr>
        <p:txBody>
          <a:bodyPr>
            <a:normAutofit lnSpcReduction="10000"/>
          </a:bodyPr>
          <a:lstStyle/>
          <a:p>
            <a:r>
              <a:rPr lang="en-US" dirty="0"/>
              <a:t>Explain what reinforcement learning (RL) is and how it differs from supervised and unsupervised learning</a:t>
            </a:r>
          </a:p>
          <a:p>
            <a:r>
              <a:rPr lang="en-US" dirty="0"/>
              <a:t>Describe the basic elements of RL</a:t>
            </a:r>
          </a:p>
          <a:p>
            <a:r>
              <a:rPr lang="en-US" dirty="0"/>
              <a:t>Define RL in terms of Markov decision processes</a:t>
            </a:r>
          </a:p>
          <a:p>
            <a:r>
              <a:rPr lang="en-US" dirty="0"/>
              <a:t>Introduce </a:t>
            </a:r>
            <a:r>
              <a:rPr lang="en-US"/>
              <a:t>the terminology and </a:t>
            </a:r>
            <a:r>
              <a:rPr lang="en-US" dirty="0"/>
              <a:t>notation used in RL</a:t>
            </a:r>
          </a:p>
          <a:p>
            <a:r>
              <a:rPr lang="en-US" dirty="0"/>
              <a:t>Show the Bellman equations and simple ways to read them</a:t>
            </a:r>
          </a:p>
          <a:p>
            <a:r>
              <a:rPr lang="en-US" dirty="0"/>
              <a:t>Show how optimal solutions can be found for very simple RL problems</a:t>
            </a:r>
          </a:p>
          <a:p>
            <a:r>
              <a:rPr lang="en-US" dirty="0"/>
              <a:t>Share some of the challenges with general RL problems</a:t>
            </a:r>
          </a:p>
          <a:p>
            <a:r>
              <a:rPr lang="en-US" dirty="0"/>
              <a:t>Give a taste for what more advanced RL algorithms do</a:t>
            </a:r>
          </a:p>
        </p:txBody>
      </p:sp>
      <p:sp>
        <p:nvSpPr>
          <p:cNvPr id="4" name="Slide Number Placeholder 3">
            <a:extLst>
              <a:ext uri="{FF2B5EF4-FFF2-40B4-BE49-F238E27FC236}">
                <a16:creationId xmlns:a16="http://schemas.microsoft.com/office/drawing/2014/main" id="{EAF7D45F-657A-4FE8-B48E-AAD1EDFF289C}"/>
              </a:ext>
            </a:extLst>
          </p:cNvPr>
          <p:cNvSpPr>
            <a:spLocks noGrp="1"/>
          </p:cNvSpPr>
          <p:nvPr>
            <p:ph type="sldNum" sz="quarter" idx="12"/>
          </p:nvPr>
        </p:nvSpPr>
        <p:spPr/>
        <p:txBody>
          <a:bodyPr/>
          <a:lstStyle/>
          <a:p>
            <a:fld id="{6D22F896-40B5-4ADD-8801-0D06FADFA095}" type="slidenum">
              <a:rPr lang="en-US" smtClean="0"/>
              <a:pPr/>
              <a:t>26</a:t>
            </a:fld>
            <a:endParaRPr lang="en-US" dirty="0"/>
          </a:p>
        </p:txBody>
      </p:sp>
    </p:spTree>
    <p:extLst>
      <p:ext uri="{BB962C8B-B14F-4D97-AF65-F5344CB8AC3E}">
        <p14:creationId xmlns:p14="http://schemas.microsoft.com/office/powerpoint/2010/main" val="17758852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7602-CBFD-4659-8F8C-48A54FE1855F}"/>
              </a:ext>
            </a:extLst>
          </p:cNvPr>
          <p:cNvSpPr>
            <a:spLocks noGrp="1"/>
          </p:cNvSpPr>
          <p:nvPr>
            <p:ph type="title"/>
          </p:nvPr>
        </p:nvSpPr>
        <p:spPr/>
        <p:txBody>
          <a:bodyPr/>
          <a:lstStyle/>
          <a:p>
            <a:r>
              <a:rPr lang="en-US" dirty="0"/>
              <a:t>Reinforcement Learning Notation</a:t>
            </a:r>
          </a:p>
        </p:txBody>
      </p:sp>
      <p:graphicFrame>
        <p:nvGraphicFramePr>
          <p:cNvPr id="5" name="Table 5">
            <a:extLst>
              <a:ext uri="{FF2B5EF4-FFF2-40B4-BE49-F238E27FC236}">
                <a16:creationId xmlns:a16="http://schemas.microsoft.com/office/drawing/2014/main" id="{52241644-ED35-4108-AA36-AC86E7152C08}"/>
              </a:ext>
            </a:extLst>
          </p:cNvPr>
          <p:cNvGraphicFramePr>
            <a:graphicFrameLocks noGrp="1"/>
          </p:cNvGraphicFramePr>
          <p:nvPr>
            <p:ph idx="1"/>
            <p:extLst>
              <p:ext uri="{D42A27DB-BD31-4B8C-83A1-F6EECF244321}">
                <p14:modId xmlns:p14="http://schemas.microsoft.com/office/powerpoint/2010/main" val="801354448"/>
              </p:ext>
            </p:extLst>
          </p:nvPr>
        </p:nvGraphicFramePr>
        <p:xfrm>
          <a:off x="1996820" y="1323975"/>
          <a:ext cx="7039026" cy="5181600"/>
        </p:xfrm>
        <a:graphic>
          <a:graphicData uri="http://schemas.openxmlformats.org/drawingml/2006/table">
            <a:tbl>
              <a:tblPr firstRow="1" bandRow="1">
                <a:tableStyleId>{EB344D84-9AFB-497E-A393-DC336BA19D2E}</a:tableStyleId>
              </a:tblPr>
              <a:tblGrid>
                <a:gridCol w="1277322">
                  <a:extLst>
                    <a:ext uri="{9D8B030D-6E8A-4147-A177-3AD203B41FA5}">
                      <a16:colId xmlns:a16="http://schemas.microsoft.com/office/drawing/2014/main" val="898904067"/>
                    </a:ext>
                  </a:extLst>
                </a:gridCol>
                <a:gridCol w="5761704">
                  <a:extLst>
                    <a:ext uri="{9D8B030D-6E8A-4147-A177-3AD203B41FA5}">
                      <a16:colId xmlns:a16="http://schemas.microsoft.com/office/drawing/2014/main" val="3006622255"/>
                    </a:ext>
                  </a:extLst>
                </a:gridCol>
              </a:tblGrid>
              <a:tr h="370840">
                <a:tc>
                  <a:txBody>
                    <a:bodyPr/>
                    <a:lstStyle/>
                    <a:p>
                      <a:pPr algn="ctr"/>
                      <a:r>
                        <a:rPr lang="en-US" sz="2800" dirty="0">
                          <a:latin typeface="Cambria Math" panose="02040503050406030204" pitchFamily="18" charset="0"/>
                          <a:ea typeface="Cambria Math" panose="02040503050406030204" pitchFamily="18" charset="0"/>
                        </a:rPr>
                        <a:t>Letter</a:t>
                      </a:r>
                    </a:p>
                  </a:txBody>
                  <a:tcPr/>
                </a:tc>
                <a:tc>
                  <a:txBody>
                    <a:bodyPr/>
                    <a:lstStyle/>
                    <a:p>
                      <a:r>
                        <a:rPr lang="en-US" sz="2800" dirty="0">
                          <a:latin typeface="Cambria Math" panose="02040503050406030204" pitchFamily="18" charset="0"/>
                          <a:ea typeface="Cambria Math" panose="02040503050406030204" pitchFamily="18" charset="0"/>
                        </a:rPr>
                        <a:t>Used for</a:t>
                      </a:r>
                    </a:p>
                  </a:txBody>
                  <a:tcPr/>
                </a:tc>
                <a:extLst>
                  <a:ext uri="{0D108BD9-81ED-4DB2-BD59-A6C34878D82A}">
                    <a16:rowId xmlns:a16="http://schemas.microsoft.com/office/drawing/2014/main" val="3545229903"/>
                  </a:ext>
                </a:extLst>
              </a:tr>
              <a:tr h="370840">
                <a:tc>
                  <a:txBody>
                    <a:bodyPr/>
                    <a:lstStyle/>
                    <a:p>
                      <a:pPr algn="ctr"/>
                      <a:r>
                        <a:rPr lang="en-US" sz="2800" dirty="0">
                          <a:latin typeface="Cambria Math" panose="02040503050406030204" pitchFamily="18" charset="0"/>
                          <a:ea typeface="Cambria Math" panose="02040503050406030204" pitchFamily="18" charset="0"/>
                        </a:rPr>
                        <a:t>s</a:t>
                      </a:r>
                    </a:p>
                  </a:txBody>
                  <a:tcPr/>
                </a:tc>
                <a:tc>
                  <a:txBody>
                    <a:bodyPr/>
                    <a:lstStyle/>
                    <a:p>
                      <a:r>
                        <a:rPr lang="en-US" sz="2800" b="1" u="sng" dirty="0">
                          <a:latin typeface="Cambria Math" panose="02040503050406030204" pitchFamily="18" charset="0"/>
                          <a:ea typeface="Cambria Math" panose="02040503050406030204" pitchFamily="18" charset="0"/>
                        </a:rPr>
                        <a:t>S</a:t>
                      </a:r>
                      <a:r>
                        <a:rPr lang="en-US" sz="2800" dirty="0">
                          <a:latin typeface="Cambria Math" panose="02040503050406030204" pitchFamily="18" charset="0"/>
                          <a:ea typeface="Cambria Math" panose="02040503050406030204" pitchFamily="18" charset="0"/>
                        </a:rPr>
                        <a:t>tate</a:t>
                      </a:r>
                    </a:p>
                  </a:txBody>
                  <a:tcPr/>
                </a:tc>
                <a:extLst>
                  <a:ext uri="{0D108BD9-81ED-4DB2-BD59-A6C34878D82A}">
                    <a16:rowId xmlns:a16="http://schemas.microsoft.com/office/drawing/2014/main" val="928250101"/>
                  </a:ext>
                </a:extLst>
              </a:tr>
              <a:tr h="370840">
                <a:tc>
                  <a:txBody>
                    <a:bodyPr/>
                    <a:lstStyle/>
                    <a:p>
                      <a:pPr algn="ctr"/>
                      <a:r>
                        <a:rPr lang="en-US" sz="2800" dirty="0">
                          <a:latin typeface="Cambria Math" panose="02040503050406030204" pitchFamily="18" charset="0"/>
                          <a:ea typeface="Cambria Math" panose="02040503050406030204" pitchFamily="18" charset="0"/>
                        </a:rPr>
                        <a:t>a</a:t>
                      </a:r>
                    </a:p>
                  </a:txBody>
                  <a:tcPr/>
                </a:tc>
                <a:tc>
                  <a:txBody>
                    <a:bodyPr/>
                    <a:lstStyle/>
                    <a:p>
                      <a:r>
                        <a:rPr lang="en-US" sz="2800" b="1" u="sng" dirty="0">
                          <a:latin typeface="Cambria Math" panose="02040503050406030204" pitchFamily="18" charset="0"/>
                          <a:ea typeface="Cambria Math" panose="02040503050406030204" pitchFamily="18" charset="0"/>
                        </a:rPr>
                        <a:t>A</a:t>
                      </a:r>
                      <a:r>
                        <a:rPr lang="en-US" sz="2800" dirty="0">
                          <a:latin typeface="Cambria Math" panose="02040503050406030204" pitchFamily="18" charset="0"/>
                          <a:ea typeface="Cambria Math" panose="02040503050406030204" pitchFamily="18" charset="0"/>
                        </a:rPr>
                        <a:t>ction</a:t>
                      </a:r>
                    </a:p>
                  </a:txBody>
                  <a:tcPr/>
                </a:tc>
                <a:extLst>
                  <a:ext uri="{0D108BD9-81ED-4DB2-BD59-A6C34878D82A}">
                    <a16:rowId xmlns:a16="http://schemas.microsoft.com/office/drawing/2014/main" val="1583664911"/>
                  </a:ext>
                </a:extLst>
              </a:tr>
              <a:tr h="370840">
                <a:tc>
                  <a:txBody>
                    <a:bodyPr/>
                    <a:lstStyle/>
                    <a:p>
                      <a:pPr algn="ctr"/>
                      <a:r>
                        <a:rPr lang="en-US" sz="2800" dirty="0">
                          <a:latin typeface="Cambria Math" panose="02040503050406030204" pitchFamily="18" charset="0"/>
                          <a:ea typeface="Cambria Math" panose="02040503050406030204" pitchFamily="18" charset="0"/>
                        </a:rPr>
                        <a:t>r</a:t>
                      </a:r>
                    </a:p>
                  </a:txBody>
                  <a:tcPr/>
                </a:tc>
                <a:tc>
                  <a:txBody>
                    <a:bodyPr/>
                    <a:lstStyle/>
                    <a:p>
                      <a:r>
                        <a:rPr lang="en-US" sz="2800" b="1" u="sng" dirty="0">
                          <a:latin typeface="Cambria Math" panose="02040503050406030204" pitchFamily="18" charset="0"/>
                          <a:ea typeface="Cambria Math" panose="02040503050406030204" pitchFamily="18" charset="0"/>
                        </a:rPr>
                        <a:t>R</a:t>
                      </a:r>
                      <a:r>
                        <a:rPr lang="en-US" sz="2800" dirty="0">
                          <a:latin typeface="Cambria Math" panose="02040503050406030204" pitchFamily="18" charset="0"/>
                          <a:ea typeface="Cambria Math" panose="02040503050406030204" pitchFamily="18" charset="0"/>
                        </a:rPr>
                        <a:t>eward</a:t>
                      </a:r>
                    </a:p>
                  </a:txBody>
                  <a:tcPr/>
                </a:tc>
                <a:extLst>
                  <a:ext uri="{0D108BD9-81ED-4DB2-BD59-A6C34878D82A}">
                    <a16:rowId xmlns:a16="http://schemas.microsoft.com/office/drawing/2014/main" val="3119261181"/>
                  </a:ext>
                </a:extLst>
              </a:tr>
              <a:tr h="370840">
                <a:tc>
                  <a:txBody>
                    <a:bodyPr/>
                    <a:lstStyle/>
                    <a:p>
                      <a:pPr algn="ctr"/>
                      <a:r>
                        <a:rPr lang="el-GR" sz="2800" dirty="0">
                          <a:latin typeface="Cambria Math" panose="02040503050406030204" pitchFamily="18" charset="0"/>
                          <a:ea typeface="Cambria Math" panose="02040503050406030204" pitchFamily="18" charset="0"/>
                        </a:rPr>
                        <a:t>γ</a:t>
                      </a:r>
                      <a:endParaRPr lang="en-US" sz="2800" dirty="0">
                        <a:latin typeface="Cambria Math" panose="02040503050406030204" pitchFamily="18" charset="0"/>
                        <a:ea typeface="Cambria Math" panose="02040503050406030204" pitchFamily="18" charset="0"/>
                      </a:endParaRPr>
                    </a:p>
                  </a:txBody>
                  <a:tcPr/>
                </a:tc>
                <a:tc>
                  <a:txBody>
                    <a:bodyPr/>
                    <a:lstStyle/>
                    <a:p>
                      <a:r>
                        <a:rPr lang="en-US" sz="2800" dirty="0">
                          <a:latin typeface="Cambria Math" panose="02040503050406030204" pitchFamily="18" charset="0"/>
                          <a:ea typeface="Cambria Math" panose="02040503050406030204" pitchFamily="18" charset="0"/>
                        </a:rPr>
                        <a:t>Discount rate</a:t>
                      </a:r>
                    </a:p>
                  </a:txBody>
                  <a:tcPr/>
                </a:tc>
                <a:extLst>
                  <a:ext uri="{0D108BD9-81ED-4DB2-BD59-A6C34878D82A}">
                    <a16:rowId xmlns:a16="http://schemas.microsoft.com/office/drawing/2014/main" val="4140322482"/>
                  </a:ext>
                </a:extLst>
              </a:tr>
              <a:tr h="370840">
                <a:tc>
                  <a:txBody>
                    <a:bodyPr/>
                    <a:lstStyle/>
                    <a:p>
                      <a:pPr algn="ctr"/>
                      <a:r>
                        <a:rPr lang="en-US" sz="2800" dirty="0">
                          <a:latin typeface="Cambria Math" panose="02040503050406030204" pitchFamily="18" charset="0"/>
                          <a:ea typeface="Cambria Math" panose="02040503050406030204" pitchFamily="18" charset="0"/>
                        </a:rPr>
                        <a:t>p</a:t>
                      </a:r>
                    </a:p>
                  </a:txBody>
                  <a:tcPr/>
                </a:tc>
                <a:tc>
                  <a:txBody>
                    <a:bodyPr/>
                    <a:lstStyle/>
                    <a:p>
                      <a:r>
                        <a:rPr lang="en-US" sz="2800" dirty="0">
                          <a:latin typeface="Cambria Math" panose="02040503050406030204" pitchFamily="18" charset="0"/>
                          <a:ea typeface="Cambria Math" panose="02040503050406030204" pitchFamily="18" charset="0"/>
                        </a:rPr>
                        <a:t>Transition </a:t>
                      </a:r>
                      <a:r>
                        <a:rPr lang="en-US" sz="2800" b="1" u="sng" dirty="0">
                          <a:latin typeface="Cambria Math" panose="02040503050406030204" pitchFamily="18" charset="0"/>
                          <a:ea typeface="Cambria Math" panose="02040503050406030204" pitchFamily="18" charset="0"/>
                        </a:rPr>
                        <a:t>p</a:t>
                      </a:r>
                      <a:r>
                        <a:rPr lang="en-US" sz="2800" dirty="0">
                          <a:latin typeface="Cambria Math" panose="02040503050406030204" pitchFamily="18" charset="0"/>
                          <a:ea typeface="Cambria Math" panose="02040503050406030204" pitchFamily="18" charset="0"/>
                        </a:rPr>
                        <a:t>robability</a:t>
                      </a:r>
                    </a:p>
                  </a:txBody>
                  <a:tcPr/>
                </a:tc>
                <a:extLst>
                  <a:ext uri="{0D108BD9-81ED-4DB2-BD59-A6C34878D82A}">
                    <a16:rowId xmlns:a16="http://schemas.microsoft.com/office/drawing/2014/main" val="3729032000"/>
                  </a:ext>
                </a:extLst>
              </a:tr>
              <a:tr h="370840">
                <a:tc>
                  <a:txBody>
                    <a:bodyPr/>
                    <a:lstStyle/>
                    <a:p>
                      <a:pPr algn="ctr"/>
                      <a:r>
                        <a:rPr lang="en-US" sz="2800" dirty="0">
                          <a:latin typeface="Cambria Math" panose="02040503050406030204" pitchFamily="18" charset="0"/>
                          <a:ea typeface="Cambria Math" panose="02040503050406030204" pitchFamily="18" charset="0"/>
                        </a:rPr>
                        <a:t>v</a:t>
                      </a:r>
                    </a:p>
                  </a:txBody>
                  <a:tcPr/>
                </a:tc>
                <a:tc>
                  <a:txBody>
                    <a:bodyPr/>
                    <a:lstStyle/>
                    <a:p>
                      <a:r>
                        <a:rPr lang="en-US" sz="2800" b="1" u="sng" dirty="0">
                          <a:latin typeface="Cambria Math" panose="02040503050406030204" pitchFamily="18" charset="0"/>
                          <a:ea typeface="Cambria Math" panose="02040503050406030204" pitchFamily="18" charset="0"/>
                        </a:rPr>
                        <a:t>V</a:t>
                      </a:r>
                      <a:r>
                        <a:rPr lang="en-US" sz="2800" dirty="0">
                          <a:latin typeface="Cambria Math" panose="02040503050406030204" pitchFamily="18" charset="0"/>
                          <a:ea typeface="Cambria Math" panose="02040503050406030204" pitchFamily="18" charset="0"/>
                        </a:rPr>
                        <a:t>alue function for states</a:t>
                      </a:r>
                    </a:p>
                  </a:txBody>
                  <a:tcPr/>
                </a:tc>
                <a:extLst>
                  <a:ext uri="{0D108BD9-81ED-4DB2-BD59-A6C34878D82A}">
                    <a16:rowId xmlns:a16="http://schemas.microsoft.com/office/drawing/2014/main" val="3988691863"/>
                  </a:ext>
                </a:extLst>
              </a:tr>
              <a:tr h="370840">
                <a:tc>
                  <a:txBody>
                    <a:bodyPr/>
                    <a:lstStyle/>
                    <a:p>
                      <a:pPr algn="ctr"/>
                      <a:r>
                        <a:rPr lang="en-US" sz="2800" dirty="0">
                          <a:latin typeface="Cambria Math" panose="02040503050406030204" pitchFamily="18" charset="0"/>
                          <a:ea typeface="Cambria Math" panose="02040503050406030204" pitchFamily="18" charset="0"/>
                        </a:rPr>
                        <a:t>q</a:t>
                      </a:r>
                    </a:p>
                  </a:txBody>
                  <a:tcPr/>
                </a:tc>
                <a:tc>
                  <a:txBody>
                    <a:bodyPr/>
                    <a:lstStyle/>
                    <a:p>
                      <a:r>
                        <a:rPr lang="en-US" sz="2800" dirty="0">
                          <a:latin typeface="Cambria Math" panose="02040503050406030204" pitchFamily="18" charset="0"/>
                          <a:ea typeface="Cambria Math" panose="02040503050406030204" pitchFamily="18" charset="0"/>
                        </a:rPr>
                        <a:t>Value function for state-action pairs</a:t>
                      </a:r>
                    </a:p>
                  </a:txBody>
                  <a:tcPr/>
                </a:tc>
                <a:extLst>
                  <a:ext uri="{0D108BD9-81ED-4DB2-BD59-A6C34878D82A}">
                    <a16:rowId xmlns:a16="http://schemas.microsoft.com/office/drawing/2014/main" val="1030746247"/>
                  </a:ext>
                </a:extLst>
              </a:tr>
              <a:tr h="370840">
                <a:tc>
                  <a:txBody>
                    <a:bodyPr/>
                    <a:lstStyle/>
                    <a:p>
                      <a:pPr algn="ctr"/>
                      <a:r>
                        <a:rPr lang="el-GR" sz="2800" dirty="0">
                          <a:latin typeface="Cambria Math" panose="02040503050406030204" pitchFamily="18" charset="0"/>
                          <a:ea typeface="Cambria Math" panose="02040503050406030204" pitchFamily="18" charset="0"/>
                        </a:rPr>
                        <a:t>π</a:t>
                      </a:r>
                      <a:endParaRPr lang="en-US" sz="2800" dirty="0">
                        <a:latin typeface="Cambria Math" panose="02040503050406030204" pitchFamily="18" charset="0"/>
                        <a:ea typeface="Cambria Math" panose="02040503050406030204" pitchFamily="18" charset="0"/>
                      </a:endParaRPr>
                    </a:p>
                  </a:txBody>
                  <a:tcPr/>
                </a:tc>
                <a:tc>
                  <a:txBody>
                    <a:bodyPr/>
                    <a:lstStyle/>
                    <a:p>
                      <a:r>
                        <a:rPr lang="en-US" sz="2800" dirty="0">
                          <a:latin typeface="Cambria Math" panose="02040503050406030204" pitchFamily="18" charset="0"/>
                          <a:ea typeface="Cambria Math" panose="02040503050406030204" pitchFamily="18" charset="0"/>
                        </a:rPr>
                        <a:t>Policy (</a:t>
                      </a:r>
                      <a:r>
                        <a:rPr lang="el-GR" sz="2800" b="1" u="sng" dirty="0">
                          <a:latin typeface="Cambria Math" panose="02040503050406030204" pitchFamily="18" charset="0"/>
                          <a:ea typeface="Cambria Math" panose="02040503050406030204" pitchFamily="18" charset="0"/>
                        </a:rPr>
                        <a:t>π</a:t>
                      </a:r>
                      <a:r>
                        <a:rPr lang="el-GR" sz="2800" dirty="0">
                          <a:latin typeface="Cambria Math" panose="02040503050406030204" pitchFamily="18" charset="0"/>
                          <a:ea typeface="Cambria Math" panose="02040503050406030204" pitchFamily="18" charset="0"/>
                        </a:rPr>
                        <a:t>ολιτική</a:t>
                      </a:r>
                      <a:r>
                        <a:rPr lang="en-US" sz="280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2751572236"/>
                  </a:ext>
                </a:extLst>
              </a:tr>
              <a:tr h="370840">
                <a:tc>
                  <a:txBody>
                    <a:bodyPr/>
                    <a:lstStyle/>
                    <a:p>
                      <a:pPr algn="ctr"/>
                      <a:r>
                        <a:rPr lang="en-US" sz="2800" dirty="0">
                          <a:latin typeface="Cambria Math" panose="02040503050406030204" pitchFamily="18" charset="0"/>
                          <a:ea typeface="Cambria Math" panose="02040503050406030204" pitchFamily="18" charset="0"/>
                        </a:rPr>
                        <a:t>*</a:t>
                      </a:r>
                    </a:p>
                  </a:txBody>
                  <a:tcPr/>
                </a:tc>
                <a:tc>
                  <a:txBody>
                    <a:bodyPr/>
                    <a:lstStyle/>
                    <a:p>
                      <a:r>
                        <a:rPr lang="en-US" sz="2800" dirty="0">
                          <a:latin typeface="Cambria Math" panose="02040503050406030204" pitchFamily="18" charset="0"/>
                          <a:ea typeface="Cambria Math" panose="02040503050406030204" pitchFamily="18" charset="0"/>
                        </a:rPr>
                        <a:t>Optimal choices, e.g. </a:t>
                      </a:r>
                      <a:r>
                        <a:rPr lang="el-GR" sz="2800" dirty="0">
                          <a:latin typeface="Cambria Math" panose="02040503050406030204" pitchFamily="18" charset="0"/>
                          <a:ea typeface="Cambria Math" panose="02040503050406030204" pitchFamily="18" charset="0"/>
                        </a:rPr>
                        <a:t>π</a:t>
                      </a:r>
                      <a:r>
                        <a:rPr lang="en-US" sz="2800" baseline="-25000" dirty="0">
                          <a:latin typeface="Cambria Math" panose="02040503050406030204" pitchFamily="18" charset="0"/>
                          <a:ea typeface="Cambria Math" panose="02040503050406030204" pitchFamily="18" charset="0"/>
                        </a:rPr>
                        <a:t>*</a:t>
                      </a:r>
                      <a:r>
                        <a:rPr lang="en-US" sz="2800" dirty="0">
                          <a:latin typeface="Cambria Math" panose="02040503050406030204" pitchFamily="18" charset="0"/>
                          <a:ea typeface="Cambria Math" panose="02040503050406030204" pitchFamily="18" charset="0"/>
                        </a:rPr>
                        <a:t> </a:t>
                      </a:r>
                    </a:p>
                  </a:txBody>
                  <a:tcPr/>
                </a:tc>
                <a:extLst>
                  <a:ext uri="{0D108BD9-81ED-4DB2-BD59-A6C34878D82A}">
                    <a16:rowId xmlns:a16="http://schemas.microsoft.com/office/drawing/2014/main" val="1153474447"/>
                  </a:ext>
                </a:extLst>
              </a:tr>
            </a:tbl>
          </a:graphicData>
        </a:graphic>
      </p:graphicFrame>
      <p:sp>
        <p:nvSpPr>
          <p:cNvPr id="4" name="Slide Number Placeholder 3">
            <a:extLst>
              <a:ext uri="{FF2B5EF4-FFF2-40B4-BE49-F238E27FC236}">
                <a16:creationId xmlns:a16="http://schemas.microsoft.com/office/drawing/2014/main" id="{8E1F2371-338F-4742-965F-576403EEA6EC}"/>
              </a:ext>
            </a:extLst>
          </p:cNvPr>
          <p:cNvSpPr>
            <a:spLocks noGrp="1"/>
          </p:cNvSpPr>
          <p:nvPr>
            <p:ph type="sldNum" sz="quarter" idx="12"/>
          </p:nvPr>
        </p:nvSpPr>
        <p:spPr/>
        <p:txBody>
          <a:bodyPr/>
          <a:lstStyle/>
          <a:p>
            <a:fld id="{6D22F896-40B5-4ADD-8801-0D06FADFA095}" type="slidenum">
              <a:rPr lang="en-US" smtClean="0"/>
              <a:pPr/>
              <a:t>27</a:t>
            </a:fld>
            <a:endParaRPr lang="en-US" dirty="0"/>
          </a:p>
        </p:txBody>
      </p:sp>
    </p:spTree>
    <p:extLst>
      <p:ext uri="{BB962C8B-B14F-4D97-AF65-F5344CB8AC3E}">
        <p14:creationId xmlns:p14="http://schemas.microsoft.com/office/powerpoint/2010/main" val="1588526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12" name="Rectangle 11">
            <a:extLst>
              <a:ext uri="{FF2B5EF4-FFF2-40B4-BE49-F238E27FC236}">
                <a16:creationId xmlns:a16="http://schemas.microsoft.com/office/drawing/2014/main" id="{7EEFC51B-5A45-46E9-8205-CEAD526CE02A}"/>
              </a:ext>
            </a:extLst>
          </p:cNvPr>
          <p:cNvSpPr/>
          <p:nvPr/>
        </p:nvSpPr>
        <p:spPr>
          <a:xfrm>
            <a:off x="7552944" y="-1"/>
            <a:ext cx="4653344" cy="6858001"/>
          </a:xfrm>
          <a:prstGeom prst="rect">
            <a:avLst/>
          </a:prstGeom>
          <a:solidFill>
            <a:schemeClr val="tx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7"/>
            <a:ext cx="3634168" cy="5145695"/>
          </a:xfrm>
        </p:spPr>
        <p:txBody>
          <a:bodyPr>
            <a:normAutofit/>
          </a:bodyPr>
          <a:lstStyle/>
          <a:p>
            <a:r>
              <a:rPr lang="en-US" sz="4400" dirty="0"/>
              <a:t>Questions</a:t>
            </a:r>
            <a:br>
              <a:rPr lang="en-US" sz="4400" dirty="0"/>
            </a:br>
            <a:br>
              <a:rPr lang="en-US" sz="4400" dirty="0"/>
            </a:br>
            <a:r>
              <a:rPr lang="en-US" sz="4400" dirty="0"/>
              <a:t>&amp;</a:t>
            </a:r>
            <a:br>
              <a:rPr lang="en-US" sz="4400" dirty="0"/>
            </a:br>
            <a:br>
              <a:rPr lang="en-US" sz="4400" dirty="0"/>
            </a:br>
            <a:r>
              <a:rPr lang="en-US" sz="4400" dirty="0"/>
              <a:t>Discussion</a:t>
            </a:r>
          </a:p>
        </p:txBody>
      </p:sp>
      <p:sp>
        <p:nvSpPr>
          <p:cNvPr id="5" name="Slide Number Placeholder 4">
            <a:extLst>
              <a:ext uri="{FF2B5EF4-FFF2-40B4-BE49-F238E27FC236}">
                <a16:creationId xmlns:a16="http://schemas.microsoft.com/office/drawing/2014/main" id="{B5CF5258-B8C8-4B90-8D9C-51D7A2F7CDCD}"/>
              </a:ext>
            </a:extLst>
          </p:cNvPr>
          <p:cNvSpPr>
            <a:spLocks noGrp="1"/>
          </p:cNvSpPr>
          <p:nvPr>
            <p:ph type="sldNum" sz="quarter" idx="12"/>
          </p:nvPr>
        </p:nvSpPr>
        <p:spPr/>
        <p:txBody>
          <a:bodyPr/>
          <a:lstStyle/>
          <a:p>
            <a:fld id="{6D22F896-40B5-4ADD-8801-0D06FADFA095}" type="slidenum">
              <a:rPr lang="en-US" smtClean="0"/>
              <a:pPr/>
              <a:t>28</a:t>
            </a:fld>
            <a:endParaRPr lang="en-US" dirty="0"/>
          </a:p>
        </p:txBody>
      </p:sp>
    </p:spTree>
    <p:extLst>
      <p:ext uri="{BB962C8B-B14F-4D97-AF65-F5344CB8AC3E}">
        <p14:creationId xmlns:p14="http://schemas.microsoft.com/office/powerpoint/2010/main" val="1094849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163F-55E7-4799-8CEC-BE29F262D4F2}"/>
              </a:ext>
            </a:extLst>
          </p:cNvPr>
          <p:cNvSpPr>
            <a:spLocks noGrp="1"/>
          </p:cNvSpPr>
          <p:nvPr>
            <p:ph type="title"/>
          </p:nvPr>
        </p:nvSpPr>
        <p:spPr/>
        <p:txBody>
          <a:bodyPr/>
          <a:lstStyle/>
          <a:p>
            <a:r>
              <a:rPr lang="en-US" dirty="0"/>
              <a:t>Next Session</a:t>
            </a:r>
          </a:p>
        </p:txBody>
      </p:sp>
      <p:sp>
        <p:nvSpPr>
          <p:cNvPr id="3" name="Content Placeholder 2">
            <a:extLst>
              <a:ext uri="{FF2B5EF4-FFF2-40B4-BE49-F238E27FC236}">
                <a16:creationId xmlns:a16="http://schemas.microsoft.com/office/drawing/2014/main" id="{D61025CC-787B-428F-8025-670255E83655}"/>
              </a:ext>
            </a:extLst>
          </p:cNvPr>
          <p:cNvSpPr>
            <a:spLocks noGrp="1"/>
          </p:cNvSpPr>
          <p:nvPr>
            <p:ph idx="1"/>
          </p:nvPr>
        </p:nvSpPr>
        <p:spPr/>
        <p:txBody>
          <a:bodyPr/>
          <a:lstStyle/>
          <a:p>
            <a:r>
              <a:rPr lang="en-US" dirty="0"/>
              <a:t>We will finish the content of these slides next week, Sat. May 22</a:t>
            </a:r>
          </a:p>
          <a:p>
            <a:r>
              <a:rPr lang="en-US" dirty="0"/>
              <a:t>The following session will be about Dynamic Programming and </a:t>
            </a:r>
            <a:br>
              <a:rPr lang="en-US" dirty="0"/>
            </a:br>
            <a:r>
              <a:rPr lang="en-US" dirty="0"/>
              <a:t>Monte Carlo methods for reinforcement learning</a:t>
            </a:r>
          </a:p>
          <a:p>
            <a:r>
              <a:rPr lang="en-US" dirty="0"/>
              <a:t>This material is in chapters 4 &amp; 5 of Sutton &amp; </a:t>
            </a:r>
            <a:r>
              <a:rPr lang="en-US" dirty="0" err="1"/>
              <a:t>Barto</a:t>
            </a:r>
            <a:endParaRPr lang="en-US" dirty="0"/>
          </a:p>
          <a:p>
            <a:r>
              <a:rPr lang="en-US" dirty="0"/>
              <a:t>We will likely skip Sat. May 29 (which is Memorial Day weekend) and discuss Dynamic Programming and Monte Carlo methods on Sat. June 5</a:t>
            </a:r>
          </a:p>
        </p:txBody>
      </p:sp>
      <p:sp>
        <p:nvSpPr>
          <p:cNvPr id="4" name="Slide Number Placeholder 3">
            <a:extLst>
              <a:ext uri="{FF2B5EF4-FFF2-40B4-BE49-F238E27FC236}">
                <a16:creationId xmlns:a16="http://schemas.microsoft.com/office/drawing/2014/main" id="{76F22FA4-57D8-47A8-9129-7BC29586B1DD}"/>
              </a:ext>
            </a:extLst>
          </p:cNvPr>
          <p:cNvSpPr>
            <a:spLocks noGrp="1"/>
          </p:cNvSpPr>
          <p:nvPr>
            <p:ph type="sldNum" sz="quarter" idx="12"/>
          </p:nvPr>
        </p:nvSpPr>
        <p:spPr/>
        <p:txBody>
          <a:bodyPr/>
          <a:lstStyle/>
          <a:p>
            <a:fld id="{6D22F896-40B5-4ADD-8801-0D06FADFA095}" type="slidenum">
              <a:rPr lang="en-US" smtClean="0"/>
              <a:pPr/>
              <a:t>29</a:t>
            </a:fld>
            <a:endParaRPr lang="en-US" dirty="0"/>
          </a:p>
        </p:txBody>
      </p:sp>
    </p:spTree>
    <p:extLst>
      <p:ext uri="{BB962C8B-B14F-4D97-AF65-F5344CB8AC3E}">
        <p14:creationId xmlns:p14="http://schemas.microsoft.com/office/powerpoint/2010/main" val="1279316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D0E1-51CC-4C90-9FEE-274BDCF9338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9E0BEF7-BB93-42BB-BA7A-634691ADB227}"/>
              </a:ext>
            </a:extLst>
          </p:cNvPr>
          <p:cNvSpPr>
            <a:spLocks noGrp="1"/>
          </p:cNvSpPr>
          <p:nvPr>
            <p:ph idx="1"/>
          </p:nvPr>
        </p:nvSpPr>
        <p:spPr>
          <a:xfrm>
            <a:off x="1141412" y="1447799"/>
            <a:ext cx="10307638" cy="5143499"/>
          </a:xfrm>
        </p:spPr>
        <p:txBody>
          <a:bodyPr>
            <a:normAutofit lnSpcReduction="10000"/>
          </a:bodyPr>
          <a:lstStyle/>
          <a:p>
            <a:r>
              <a:rPr lang="en-US" dirty="0"/>
              <a:t>Explain what reinforcement learning (RL) is and how it differs from supervised and unsupervised learning</a:t>
            </a:r>
          </a:p>
          <a:p>
            <a:r>
              <a:rPr lang="en-US" dirty="0"/>
              <a:t>Describe the basic elements of RL</a:t>
            </a:r>
          </a:p>
          <a:p>
            <a:r>
              <a:rPr lang="en-US" dirty="0"/>
              <a:t>Define RL in terms of Markov decision processes</a:t>
            </a:r>
          </a:p>
          <a:p>
            <a:r>
              <a:rPr lang="en-US" dirty="0"/>
              <a:t>Introduce </a:t>
            </a:r>
            <a:r>
              <a:rPr lang="en-US"/>
              <a:t>the terminology and </a:t>
            </a:r>
            <a:r>
              <a:rPr lang="en-US" dirty="0"/>
              <a:t>notation used in RL</a:t>
            </a:r>
          </a:p>
          <a:p>
            <a:r>
              <a:rPr lang="en-US" dirty="0"/>
              <a:t>Show the Bellman equations and simple ways to read them</a:t>
            </a:r>
          </a:p>
          <a:p>
            <a:r>
              <a:rPr lang="en-US" dirty="0"/>
              <a:t>Show how optimal solutions can be found for very simple RL problems</a:t>
            </a:r>
          </a:p>
          <a:p>
            <a:r>
              <a:rPr lang="en-US" dirty="0"/>
              <a:t>Share some of the challenges with general RL problems</a:t>
            </a:r>
          </a:p>
          <a:p>
            <a:r>
              <a:rPr lang="en-US" dirty="0"/>
              <a:t>Give a taste for what more advanced RL algorithms do</a:t>
            </a:r>
          </a:p>
        </p:txBody>
      </p:sp>
      <p:sp>
        <p:nvSpPr>
          <p:cNvPr id="4" name="Slide Number Placeholder 3">
            <a:extLst>
              <a:ext uri="{FF2B5EF4-FFF2-40B4-BE49-F238E27FC236}">
                <a16:creationId xmlns:a16="http://schemas.microsoft.com/office/drawing/2014/main" id="{EAF7D45F-657A-4FE8-B48E-AAD1EDFF289C}"/>
              </a:ext>
            </a:extLst>
          </p:cNvPr>
          <p:cNvSpPr>
            <a:spLocks noGrp="1"/>
          </p:cNvSpPr>
          <p:nvPr>
            <p:ph type="sldNum" sz="quarter" idx="12"/>
          </p:nvPr>
        </p:nvSpPr>
        <p:spPr/>
        <p:txBody>
          <a:bodyPr/>
          <a:lstStyle/>
          <a:p>
            <a:fld id="{6D22F896-40B5-4ADD-8801-0D06FADFA095}" type="slidenum">
              <a:rPr lang="en-US" smtClean="0"/>
              <a:pPr/>
              <a:t>3</a:t>
            </a:fld>
            <a:endParaRPr lang="en-US" dirty="0"/>
          </a:p>
        </p:txBody>
      </p:sp>
      <p:pic>
        <p:nvPicPr>
          <p:cNvPr id="6" name="Picture 5">
            <a:extLst>
              <a:ext uri="{FF2B5EF4-FFF2-40B4-BE49-F238E27FC236}">
                <a16:creationId xmlns:a16="http://schemas.microsoft.com/office/drawing/2014/main" id="{B4331E50-9B82-4E31-93E8-CD271CAA8DF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732590">
            <a:off x="9553404" y="2237072"/>
            <a:ext cx="1816947" cy="1710068"/>
          </a:xfrm>
          <a:prstGeom prst="rect">
            <a:avLst/>
          </a:prstGeom>
        </p:spPr>
      </p:pic>
      <p:sp>
        <p:nvSpPr>
          <p:cNvPr id="8" name="Rectangle 7">
            <a:extLst>
              <a:ext uri="{FF2B5EF4-FFF2-40B4-BE49-F238E27FC236}">
                <a16:creationId xmlns:a16="http://schemas.microsoft.com/office/drawing/2014/main" id="{70D09877-56A3-4096-84B3-83D334387C5F}"/>
              </a:ext>
            </a:extLst>
          </p:cNvPr>
          <p:cNvSpPr/>
          <p:nvPr/>
        </p:nvSpPr>
        <p:spPr>
          <a:xfrm rot="720470">
            <a:off x="9731463" y="2534990"/>
            <a:ext cx="1554232" cy="646331"/>
          </a:xfrm>
          <a:prstGeom prst="rect">
            <a:avLst/>
          </a:prstGeom>
          <a:noFill/>
        </p:spPr>
        <p:txBody>
          <a:bodyPr wrap="square" lIns="91440" tIns="45720" rIns="91440" bIns="45720">
            <a:spAutoFit/>
          </a:bodyPr>
          <a:lstStyle/>
          <a:p>
            <a:pPr algn="ctr"/>
            <a:r>
              <a:rPr lang="en-US" sz="3600" b="0" cap="none" spc="0" dirty="0">
                <a:ln w="0">
                  <a:solidFill>
                    <a:schemeClr val="bg2"/>
                  </a:solidFill>
                </a:ln>
                <a:gradFill>
                  <a:gsLst>
                    <a:gs pos="21000">
                      <a:schemeClr val="bg2"/>
                    </a:gs>
                    <a:gs pos="79000">
                      <a:schemeClr val="bg2">
                        <a:lumMod val="60000"/>
                        <a:lumOff val="40000"/>
                      </a:schemeClr>
                    </a:gs>
                  </a:gsLst>
                  <a:lin ang="5400000"/>
                </a:gradFill>
                <a:effectLst/>
                <a:latin typeface="Kristen ITC" panose="03050502040202030202" pitchFamily="66" charset="0"/>
              </a:rPr>
              <a:t>Math</a:t>
            </a:r>
          </a:p>
        </p:txBody>
      </p:sp>
    </p:spTree>
    <p:extLst>
      <p:ext uri="{BB962C8B-B14F-4D97-AF65-F5344CB8AC3E}">
        <p14:creationId xmlns:p14="http://schemas.microsoft.com/office/powerpoint/2010/main" val="1414611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337C-AE2B-45A4-849C-D0CF20F8F5BD}"/>
              </a:ext>
            </a:extLst>
          </p:cNvPr>
          <p:cNvSpPr>
            <a:spLocks noGrp="1"/>
          </p:cNvSpPr>
          <p:nvPr>
            <p:ph type="title"/>
          </p:nvPr>
        </p:nvSpPr>
        <p:spPr/>
        <p:txBody>
          <a:bodyPr/>
          <a:lstStyle/>
          <a:p>
            <a:r>
              <a:rPr lang="en-US" dirty="0"/>
              <a:t>Kinds of Machine Learning</a:t>
            </a:r>
          </a:p>
        </p:txBody>
      </p:sp>
      <p:sp>
        <p:nvSpPr>
          <p:cNvPr id="3" name="Content Placeholder 2">
            <a:extLst>
              <a:ext uri="{FF2B5EF4-FFF2-40B4-BE49-F238E27FC236}">
                <a16:creationId xmlns:a16="http://schemas.microsoft.com/office/drawing/2014/main" id="{75A2DC05-87B5-4969-9920-2A72AA969165}"/>
              </a:ext>
            </a:extLst>
          </p:cNvPr>
          <p:cNvSpPr>
            <a:spLocks noGrp="1"/>
          </p:cNvSpPr>
          <p:nvPr>
            <p:ph idx="1"/>
          </p:nvPr>
        </p:nvSpPr>
        <p:spPr>
          <a:xfrm>
            <a:off x="1141412" y="1447800"/>
            <a:ext cx="10307638" cy="5038725"/>
          </a:xfrm>
        </p:spPr>
        <p:txBody>
          <a:bodyPr>
            <a:normAutofit/>
          </a:bodyPr>
          <a:lstStyle/>
          <a:p>
            <a:r>
              <a:rPr lang="en-US" dirty="0"/>
              <a:t>Reinforcement learning (RL) is about an </a:t>
            </a:r>
            <a:r>
              <a:rPr lang="en-US" i="1" dirty="0"/>
              <a:t>agent</a:t>
            </a:r>
            <a:r>
              <a:rPr lang="en-US" dirty="0"/>
              <a:t> learning from interacting with its uncertain </a:t>
            </a:r>
            <a:r>
              <a:rPr lang="en-US" i="1" dirty="0"/>
              <a:t>environment</a:t>
            </a:r>
            <a:endParaRPr lang="en-US" dirty="0"/>
          </a:p>
          <a:p>
            <a:pPr lvl="1"/>
            <a:r>
              <a:rPr lang="en-US" dirty="0"/>
              <a:t>The agent interacts by choosing from a set of allowed </a:t>
            </a:r>
            <a:r>
              <a:rPr lang="en-US" i="1" dirty="0"/>
              <a:t>actions</a:t>
            </a:r>
            <a:endParaRPr lang="en-US" dirty="0"/>
          </a:p>
          <a:p>
            <a:pPr lvl="1"/>
            <a:r>
              <a:rPr lang="en-US" dirty="0"/>
              <a:t>It gets feedback from a numeric </a:t>
            </a:r>
            <a:r>
              <a:rPr lang="en-US" i="1" dirty="0"/>
              <a:t>reward</a:t>
            </a:r>
            <a:r>
              <a:rPr lang="en-US" dirty="0"/>
              <a:t> signal</a:t>
            </a:r>
          </a:p>
          <a:p>
            <a:pPr lvl="1"/>
            <a:r>
              <a:rPr lang="en-US" dirty="0"/>
              <a:t>Goal is to maximize the total rewards received</a:t>
            </a:r>
          </a:p>
          <a:p>
            <a:r>
              <a:rPr lang="en-US" dirty="0"/>
              <a:t>Supervised learning is learning from ground truth labels</a:t>
            </a:r>
          </a:p>
          <a:p>
            <a:pPr lvl="1"/>
            <a:r>
              <a:rPr lang="en-US" dirty="0"/>
              <a:t>Many problems don’t have sufficient representative examples, </a:t>
            </a:r>
            <a:br>
              <a:rPr lang="en-US" dirty="0"/>
            </a:br>
            <a:r>
              <a:rPr lang="en-US" dirty="0"/>
              <a:t>e.g. backgammon, or experts don’t even know the best actions</a:t>
            </a:r>
          </a:p>
          <a:p>
            <a:r>
              <a:rPr lang="en-US" dirty="0"/>
              <a:t>Unsupervised learning might seem similar, also no labels</a:t>
            </a:r>
          </a:p>
          <a:p>
            <a:pPr lvl="1"/>
            <a:r>
              <a:rPr lang="en-US" dirty="0"/>
              <a:t>But unsupervised learning doesn’t have an environment or a reward signal</a:t>
            </a:r>
          </a:p>
        </p:txBody>
      </p:sp>
      <p:sp>
        <p:nvSpPr>
          <p:cNvPr id="4" name="Slide Number Placeholder 3">
            <a:extLst>
              <a:ext uri="{FF2B5EF4-FFF2-40B4-BE49-F238E27FC236}">
                <a16:creationId xmlns:a16="http://schemas.microsoft.com/office/drawing/2014/main" id="{713ECEF4-A2D4-45AB-84F3-A084C598202F}"/>
              </a:ext>
            </a:extLst>
          </p:cNvPr>
          <p:cNvSpPr>
            <a:spLocks noGrp="1"/>
          </p:cNvSpPr>
          <p:nvPr>
            <p:ph type="sldNum" sz="quarter" idx="12"/>
          </p:nvPr>
        </p:nvSpPr>
        <p:spPr/>
        <p:txBody>
          <a:bodyPr/>
          <a:lstStyle/>
          <a:p>
            <a:fld id="{6D22F896-40B5-4ADD-8801-0D06FADFA095}" type="slidenum">
              <a:rPr lang="en-US" smtClean="0"/>
              <a:pPr/>
              <a:t>4</a:t>
            </a:fld>
            <a:endParaRPr lang="en-US" dirty="0"/>
          </a:p>
        </p:txBody>
      </p:sp>
    </p:spTree>
    <p:extLst>
      <p:ext uri="{BB962C8B-B14F-4D97-AF65-F5344CB8AC3E}">
        <p14:creationId xmlns:p14="http://schemas.microsoft.com/office/powerpoint/2010/main" val="516142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F4CFC-FA67-4396-A6B4-B0549245B992}"/>
              </a:ext>
            </a:extLst>
          </p:cNvPr>
          <p:cNvSpPr>
            <a:spLocks noGrp="1"/>
          </p:cNvSpPr>
          <p:nvPr>
            <p:ph type="title"/>
          </p:nvPr>
        </p:nvSpPr>
        <p:spPr/>
        <p:txBody>
          <a:bodyPr/>
          <a:lstStyle/>
          <a:p>
            <a:r>
              <a:rPr lang="en-US" dirty="0"/>
              <a:t>Examples of Reinforcement Learning</a:t>
            </a:r>
          </a:p>
        </p:txBody>
      </p:sp>
      <p:sp>
        <p:nvSpPr>
          <p:cNvPr id="3" name="Content Placeholder 2">
            <a:extLst>
              <a:ext uri="{FF2B5EF4-FFF2-40B4-BE49-F238E27FC236}">
                <a16:creationId xmlns:a16="http://schemas.microsoft.com/office/drawing/2014/main" id="{E45B40C0-5F52-466E-B9C9-339B9F538BF3}"/>
              </a:ext>
            </a:extLst>
          </p:cNvPr>
          <p:cNvSpPr>
            <a:spLocks noGrp="1"/>
          </p:cNvSpPr>
          <p:nvPr>
            <p:ph idx="1"/>
          </p:nvPr>
        </p:nvSpPr>
        <p:spPr>
          <a:xfrm>
            <a:off x="1141412" y="1447799"/>
            <a:ext cx="10307638" cy="5237086"/>
          </a:xfrm>
        </p:spPr>
        <p:txBody>
          <a:bodyPr>
            <a:normAutofit lnSpcReduction="10000"/>
          </a:bodyPr>
          <a:lstStyle/>
          <a:p>
            <a:r>
              <a:rPr lang="en-US" dirty="0"/>
              <a:t>Many kinds of problems can easily be posed as a RL problem, with an agent that sequentially chooses actions in an environment that represents everything not under the direct control of the agent</a:t>
            </a:r>
          </a:p>
          <a:p>
            <a:pPr lvl="1"/>
            <a:r>
              <a:rPr lang="en-US" dirty="0"/>
              <a:t>Chess or Atari games</a:t>
            </a:r>
          </a:p>
          <a:p>
            <a:pPr lvl="1"/>
            <a:r>
              <a:rPr lang="en-US" dirty="0"/>
              <a:t>Control a power station</a:t>
            </a:r>
          </a:p>
          <a:p>
            <a:pPr lvl="1"/>
            <a:r>
              <a:rPr lang="en-US" dirty="0"/>
              <a:t>Manage an investment portfolio</a:t>
            </a:r>
          </a:p>
          <a:p>
            <a:pPr lvl="1"/>
            <a:r>
              <a:rPr lang="en-US" dirty="0"/>
              <a:t>Navigate a maze</a:t>
            </a:r>
          </a:p>
          <a:p>
            <a:pPr lvl="1"/>
            <a:r>
              <a:rPr lang="en-US" dirty="0"/>
              <a:t>Make a robot walk</a:t>
            </a:r>
          </a:p>
          <a:p>
            <a:r>
              <a:rPr lang="en-US" dirty="0"/>
              <a:t>What other examples can you come up with?</a:t>
            </a:r>
          </a:p>
          <a:p>
            <a:pPr lvl="1"/>
            <a:r>
              <a:rPr lang="en-US" dirty="0"/>
              <a:t>Note that the agent boundary can be set in different places, and sometimes smaller RL  problems are nested inside others</a:t>
            </a:r>
          </a:p>
          <a:p>
            <a:pPr lvl="1"/>
            <a:endParaRPr lang="en-US" dirty="0"/>
          </a:p>
        </p:txBody>
      </p:sp>
      <p:sp>
        <p:nvSpPr>
          <p:cNvPr id="4" name="Slide Number Placeholder 3">
            <a:extLst>
              <a:ext uri="{FF2B5EF4-FFF2-40B4-BE49-F238E27FC236}">
                <a16:creationId xmlns:a16="http://schemas.microsoft.com/office/drawing/2014/main" id="{17EDA9B5-7B41-4F62-A26C-4E3F20498586}"/>
              </a:ext>
            </a:extLst>
          </p:cNvPr>
          <p:cNvSpPr>
            <a:spLocks noGrp="1"/>
          </p:cNvSpPr>
          <p:nvPr>
            <p:ph type="sldNum" sz="quarter" idx="12"/>
          </p:nvPr>
        </p:nvSpPr>
        <p:spPr/>
        <p:txBody>
          <a:bodyPr/>
          <a:lstStyle/>
          <a:p>
            <a:fld id="{6D22F896-40B5-4ADD-8801-0D06FADFA095}" type="slidenum">
              <a:rPr lang="en-US" smtClean="0"/>
              <a:pPr/>
              <a:t>5</a:t>
            </a:fld>
            <a:endParaRPr lang="en-US" dirty="0"/>
          </a:p>
        </p:txBody>
      </p:sp>
    </p:spTree>
    <p:extLst>
      <p:ext uri="{BB962C8B-B14F-4D97-AF65-F5344CB8AC3E}">
        <p14:creationId xmlns:p14="http://schemas.microsoft.com/office/powerpoint/2010/main" val="751863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F5030-B510-4AD2-827B-FAC70653584F}"/>
              </a:ext>
            </a:extLst>
          </p:cNvPr>
          <p:cNvSpPr>
            <a:spLocks noGrp="1"/>
          </p:cNvSpPr>
          <p:nvPr>
            <p:ph type="title"/>
          </p:nvPr>
        </p:nvSpPr>
        <p:spPr/>
        <p:txBody>
          <a:bodyPr/>
          <a:lstStyle/>
          <a:p>
            <a:r>
              <a:rPr lang="en-US" dirty="0"/>
              <a:t>Reinforcement Learning</a:t>
            </a:r>
          </a:p>
        </p:txBody>
      </p:sp>
      <p:sp>
        <p:nvSpPr>
          <p:cNvPr id="3" name="Content Placeholder 2">
            <a:extLst>
              <a:ext uri="{FF2B5EF4-FFF2-40B4-BE49-F238E27FC236}">
                <a16:creationId xmlns:a16="http://schemas.microsoft.com/office/drawing/2014/main" id="{EB96196E-560C-40B3-9D84-7A152DCEFD39}"/>
              </a:ext>
            </a:extLst>
          </p:cNvPr>
          <p:cNvSpPr>
            <a:spLocks noGrp="1"/>
          </p:cNvSpPr>
          <p:nvPr>
            <p:ph idx="1"/>
          </p:nvPr>
        </p:nvSpPr>
        <p:spPr/>
        <p:txBody>
          <a:bodyPr>
            <a:normAutofit lnSpcReduction="10000"/>
          </a:bodyPr>
          <a:lstStyle/>
          <a:p>
            <a:r>
              <a:rPr lang="en-US" dirty="0"/>
              <a:t>Reinforcement learning is about exploring the environment and recording useful information for the future</a:t>
            </a:r>
          </a:p>
          <a:p>
            <a:r>
              <a:rPr lang="en-US" dirty="0"/>
              <a:t>RL is sequential decision making; time is intrinsic</a:t>
            </a:r>
          </a:p>
          <a:p>
            <a:r>
              <a:rPr lang="en-US" dirty="0"/>
              <a:t>Situations that look similar might differ due to history</a:t>
            </a:r>
          </a:p>
          <a:p>
            <a:r>
              <a:rPr lang="en-US" dirty="0"/>
              <a:t>Good or bad consequences might lie far into the future</a:t>
            </a:r>
          </a:p>
          <a:p>
            <a:r>
              <a:rPr lang="en-US" dirty="0"/>
              <a:t>The environment might be stationary (unchanging) or dynamic</a:t>
            </a:r>
          </a:p>
          <a:p>
            <a:pPr lvl="1"/>
            <a:r>
              <a:rPr lang="en-US" dirty="0"/>
              <a:t>In dynamic environments, more explore/exploit tradeoff concerns</a:t>
            </a:r>
          </a:p>
          <a:p>
            <a:r>
              <a:rPr lang="en-US" dirty="0"/>
              <a:t>We want a way to model this potentially very complex interaction of the agent with the environment over time</a:t>
            </a:r>
          </a:p>
        </p:txBody>
      </p:sp>
      <p:sp>
        <p:nvSpPr>
          <p:cNvPr id="4" name="Slide Number Placeholder 3">
            <a:extLst>
              <a:ext uri="{FF2B5EF4-FFF2-40B4-BE49-F238E27FC236}">
                <a16:creationId xmlns:a16="http://schemas.microsoft.com/office/drawing/2014/main" id="{8BD02F01-6B45-4514-A005-D20576D2D8D3}"/>
              </a:ext>
            </a:extLst>
          </p:cNvPr>
          <p:cNvSpPr>
            <a:spLocks noGrp="1"/>
          </p:cNvSpPr>
          <p:nvPr>
            <p:ph type="sldNum" sz="quarter" idx="12"/>
          </p:nvPr>
        </p:nvSpPr>
        <p:spPr/>
        <p:txBody>
          <a:bodyPr/>
          <a:lstStyle/>
          <a:p>
            <a:fld id="{6D22F896-40B5-4ADD-8801-0D06FADFA095}" type="slidenum">
              <a:rPr lang="en-US" smtClean="0"/>
              <a:pPr/>
              <a:t>6</a:t>
            </a:fld>
            <a:endParaRPr lang="en-US" dirty="0"/>
          </a:p>
        </p:txBody>
      </p:sp>
    </p:spTree>
    <p:extLst>
      <p:ext uri="{BB962C8B-B14F-4D97-AF65-F5344CB8AC3E}">
        <p14:creationId xmlns:p14="http://schemas.microsoft.com/office/powerpoint/2010/main" val="22160876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FEED3-AC91-4F4A-A9AF-C2A717BDA1C6}"/>
              </a:ext>
            </a:extLst>
          </p:cNvPr>
          <p:cNvSpPr>
            <a:spLocks noGrp="1"/>
          </p:cNvSpPr>
          <p:nvPr>
            <p:ph type="title"/>
          </p:nvPr>
        </p:nvSpPr>
        <p:spPr>
          <a:xfrm>
            <a:off x="1141412" y="618518"/>
            <a:ext cx="10307637" cy="705457"/>
          </a:xfrm>
        </p:spPr>
        <p:txBody>
          <a:bodyPr/>
          <a:lstStyle/>
          <a:p>
            <a:r>
              <a:rPr lang="en-US" dirty="0"/>
              <a:t>Markov Decision Processes</a:t>
            </a:r>
          </a:p>
        </p:txBody>
      </p:sp>
      <p:sp>
        <p:nvSpPr>
          <p:cNvPr id="3" name="Content Placeholder 2">
            <a:extLst>
              <a:ext uri="{FF2B5EF4-FFF2-40B4-BE49-F238E27FC236}">
                <a16:creationId xmlns:a16="http://schemas.microsoft.com/office/drawing/2014/main" id="{DC1D78AC-6A2E-44E0-88F8-5F7A27798426}"/>
              </a:ext>
            </a:extLst>
          </p:cNvPr>
          <p:cNvSpPr>
            <a:spLocks noGrp="1"/>
          </p:cNvSpPr>
          <p:nvPr>
            <p:ph idx="1"/>
          </p:nvPr>
        </p:nvSpPr>
        <p:spPr>
          <a:xfrm>
            <a:off x="1141413" y="1447799"/>
            <a:ext cx="10461702" cy="5410201"/>
          </a:xfrm>
        </p:spPr>
        <p:txBody>
          <a:bodyPr>
            <a:normAutofit lnSpcReduction="10000"/>
          </a:bodyPr>
          <a:lstStyle/>
          <a:p>
            <a:r>
              <a:rPr lang="en-US" dirty="0"/>
              <a:t>Elements of the fully observable Markov Decision Process (MDP):</a:t>
            </a:r>
          </a:p>
          <a:p>
            <a:pPr lvl="1"/>
            <a:r>
              <a:rPr lang="en-US" dirty="0"/>
              <a:t>State - at each time step t, the environment is in some state </a:t>
            </a:r>
            <a:r>
              <a:rPr lang="en-US" i="1" dirty="0"/>
              <a:t>S</a:t>
            </a:r>
            <a:r>
              <a:rPr lang="en-US" i="1" baseline="-25000" dirty="0"/>
              <a:t>t</a:t>
            </a:r>
          </a:p>
          <a:p>
            <a:pPr lvl="1"/>
            <a:r>
              <a:rPr lang="en-US" dirty="0"/>
              <a:t>Action - at each time step t, the agent chooses an action </a:t>
            </a:r>
            <a:r>
              <a:rPr lang="en-US" i="1" dirty="0"/>
              <a:t>A</a:t>
            </a:r>
            <a:r>
              <a:rPr lang="en-US" i="1" baseline="-25000" dirty="0"/>
              <a:t>t</a:t>
            </a:r>
          </a:p>
          <a:p>
            <a:pPr lvl="1"/>
            <a:r>
              <a:rPr lang="en-US" dirty="0"/>
              <a:t>Reward - after taking the action, the agent is given a reward signal </a:t>
            </a:r>
            <a:r>
              <a:rPr lang="en-US" i="1" dirty="0"/>
              <a:t>R</a:t>
            </a:r>
            <a:r>
              <a:rPr lang="en-US" i="1" baseline="-25000" dirty="0"/>
              <a:t>t</a:t>
            </a:r>
            <a:r>
              <a:rPr lang="en-US" baseline="-25000" dirty="0"/>
              <a:t>+1</a:t>
            </a:r>
            <a:br>
              <a:rPr lang="en-US" dirty="0"/>
            </a:br>
            <a:r>
              <a:rPr lang="en-US" dirty="0"/>
              <a:t>and subsequently finds itself in a new state </a:t>
            </a:r>
            <a:r>
              <a:rPr lang="en-US" i="1" dirty="0"/>
              <a:t>S</a:t>
            </a:r>
            <a:r>
              <a:rPr lang="en-US" i="1" baseline="-25000" dirty="0"/>
              <a:t>t</a:t>
            </a:r>
            <a:r>
              <a:rPr lang="en-US" baseline="-25000" dirty="0"/>
              <a:t>+1</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Repeating the above process creates a trajectory like this:</a:t>
            </a:r>
            <a:br>
              <a:rPr lang="en-US" dirty="0"/>
            </a:br>
            <a:r>
              <a:rPr lang="pt-BR" i="1" dirty="0"/>
              <a:t>S</a:t>
            </a:r>
            <a:r>
              <a:rPr lang="pt-BR" baseline="-25000" dirty="0"/>
              <a:t>0</a:t>
            </a:r>
            <a:r>
              <a:rPr lang="pt-BR" dirty="0"/>
              <a:t>, </a:t>
            </a:r>
            <a:r>
              <a:rPr lang="pt-BR" i="1" dirty="0"/>
              <a:t>A</a:t>
            </a:r>
            <a:r>
              <a:rPr lang="pt-BR" baseline="-25000" dirty="0"/>
              <a:t>0</a:t>
            </a:r>
            <a:r>
              <a:rPr lang="pt-BR" dirty="0"/>
              <a:t>, </a:t>
            </a:r>
            <a:r>
              <a:rPr lang="pt-BR" i="1" dirty="0"/>
              <a:t>R</a:t>
            </a:r>
            <a:r>
              <a:rPr lang="pt-BR" baseline="-25000" dirty="0"/>
              <a:t>1</a:t>
            </a:r>
            <a:r>
              <a:rPr lang="pt-BR" dirty="0"/>
              <a:t>, </a:t>
            </a:r>
            <a:r>
              <a:rPr lang="pt-BR" i="1" dirty="0"/>
              <a:t>S</a:t>
            </a:r>
            <a:r>
              <a:rPr lang="pt-BR" baseline="-25000" dirty="0"/>
              <a:t>1</a:t>
            </a:r>
            <a:r>
              <a:rPr lang="pt-BR" dirty="0"/>
              <a:t>, </a:t>
            </a:r>
            <a:r>
              <a:rPr lang="pt-BR" i="1" dirty="0"/>
              <a:t>A</a:t>
            </a:r>
            <a:r>
              <a:rPr lang="pt-BR" baseline="-25000" dirty="0"/>
              <a:t>1</a:t>
            </a:r>
            <a:r>
              <a:rPr lang="pt-BR" dirty="0"/>
              <a:t>, </a:t>
            </a:r>
            <a:r>
              <a:rPr lang="pt-BR" i="1" dirty="0"/>
              <a:t>R</a:t>
            </a:r>
            <a:r>
              <a:rPr lang="pt-BR" baseline="-25000" dirty="0"/>
              <a:t>2</a:t>
            </a:r>
            <a:r>
              <a:rPr lang="pt-BR" dirty="0"/>
              <a:t>, </a:t>
            </a:r>
            <a:r>
              <a:rPr lang="pt-BR" i="1" dirty="0"/>
              <a:t>S</a:t>
            </a:r>
            <a:r>
              <a:rPr lang="pt-BR" baseline="-25000" dirty="0"/>
              <a:t>2</a:t>
            </a:r>
            <a:r>
              <a:rPr lang="pt-BR" dirty="0"/>
              <a:t>, </a:t>
            </a:r>
            <a:r>
              <a:rPr lang="pt-BR" i="1" dirty="0"/>
              <a:t>A</a:t>
            </a:r>
            <a:r>
              <a:rPr lang="pt-BR" baseline="-25000" dirty="0"/>
              <a:t>2</a:t>
            </a:r>
            <a:r>
              <a:rPr lang="pt-BR" dirty="0"/>
              <a:t>, </a:t>
            </a:r>
            <a:r>
              <a:rPr lang="pt-BR" i="1" dirty="0"/>
              <a:t>R</a:t>
            </a:r>
            <a:r>
              <a:rPr lang="pt-BR" baseline="-25000" dirty="0"/>
              <a:t>3</a:t>
            </a:r>
            <a:r>
              <a:rPr lang="pt-BR" dirty="0"/>
              <a:t>, ... </a:t>
            </a:r>
            <a:endParaRPr lang="en-US" dirty="0"/>
          </a:p>
        </p:txBody>
      </p:sp>
      <p:sp>
        <p:nvSpPr>
          <p:cNvPr id="4" name="Slide Number Placeholder 3">
            <a:extLst>
              <a:ext uri="{FF2B5EF4-FFF2-40B4-BE49-F238E27FC236}">
                <a16:creationId xmlns:a16="http://schemas.microsoft.com/office/drawing/2014/main" id="{9C72CEF1-D70C-45F9-9809-01CABEB509AB}"/>
              </a:ext>
            </a:extLst>
          </p:cNvPr>
          <p:cNvSpPr>
            <a:spLocks noGrp="1"/>
          </p:cNvSpPr>
          <p:nvPr>
            <p:ph type="sldNum" sz="quarter" idx="12"/>
          </p:nvPr>
        </p:nvSpPr>
        <p:spPr>
          <a:xfrm>
            <a:off x="10665044" y="6226174"/>
            <a:ext cx="771089" cy="365125"/>
          </a:xfrm>
        </p:spPr>
        <p:txBody>
          <a:bodyPr/>
          <a:lstStyle/>
          <a:p>
            <a:fld id="{6D22F896-40B5-4ADD-8801-0D06FADFA095}" type="slidenum">
              <a:rPr lang="en-US" smtClean="0"/>
              <a:pPr/>
              <a:t>7</a:t>
            </a:fld>
            <a:endParaRPr lang="en-US" dirty="0"/>
          </a:p>
        </p:txBody>
      </p:sp>
      <p:pic>
        <p:nvPicPr>
          <p:cNvPr id="6" name="Picture 5">
            <a:extLst>
              <a:ext uri="{FF2B5EF4-FFF2-40B4-BE49-F238E27FC236}">
                <a16:creationId xmlns:a16="http://schemas.microsoft.com/office/drawing/2014/main" id="{D8D37483-716F-4577-9468-74BF497C43C9}"/>
              </a:ext>
            </a:extLst>
          </p:cNvPr>
          <p:cNvPicPr>
            <a:picLocks noChangeAspect="1"/>
          </p:cNvPicPr>
          <p:nvPr/>
        </p:nvPicPr>
        <p:blipFill>
          <a:blip r:embed="rId2"/>
          <a:stretch>
            <a:fillRect/>
          </a:stretch>
        </p:blipFill>
        <p:spPr>
          <a:xfrm>
            <a:off x="1923553" y="3505393"/>
            <a:ext cx="6210042" cy="2200082"/>
          </a:xfrm>
          <a:prstGeom prst="rect">
            <a:avLst/>
          </a:prstGeom>
        </p:spPr>
      </p:pic>
    </p:spTree>
    <p:extLst>
      <p:ext uri="{BB962C8B-B14F-4D97-AF65-F5344CB8AC3E}">
        <p14:creationId xmlns:p14="http://schemas.microsoft.com/office/powerpoint/2010/main" val="165914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A321F-08F7-4738-BC5D-8C45B86C7986}"/>
              </a:ext>
            </a:extLst>
          </p:cNvPr>
          <p:cNvSpPr>
            <a:spLocks noGrp="1"/>
          </p:cNvSpPr>
          <p:nvPr>
            <p:ph type="title"/>
          </p:nvPr>
        </p:nvSpPr>
        <p:spPr/>
        <p:txBody>
          <a:bodyPr/>
          <a:lstStyle/>
          <a:p>
            <a:r>
              <a:rPr lang="en-US" dirty="0"/>
              <a:t>Markov Decision Processes</a:t>
            </a:r>
          </a:p>
        </p:txBody>
      </p:sp>
      <p:sp>
        <p:nvSpPr>
          <p:cNvPr id="3" name="Content Placeholder 2">
            <a:extLst>
              <a:ext uri="{FF2B5EF4-FFF2-40B4-BE49-F238E27FC236}">
                <a16:creationId xmlns:a16="http://schemas.microsoft.com/office/drawing/2014/main" id="{0D6B1201-D55D-428C-A082-A769EF13E1D4}"/>
              </a:ext>
            </a:extLst>
          </p:cNvPr>
          <p:cNvSpPr>
            <a:spLocks noGrp="1"/>
          </p:cNvSpPr>
          <p:nvPr>
            <p:ph idx="1"/>
          </p:nvPr>
        </p:nvSpPr>
        <p:spPr>
          <a:xfrm>
            <a:off x="1141412" y="1447800"/>
            <a:ext cx="10307638" cy="5143499"/>
          </a:xfrm>
        </p:spPr>
        <p:txBody>
          <a:bodyPr>
            <a:normAutofit/>
          </a:bodyPr>
          <a:lstStyle/>
          <a:p>
            <a:r>
              <a:rPr lang="en-US" dirty="0"/>
              <a:t>In a </a:t>
            </a:r>
            <a:r>
              <a:rPr lang="en-US" i="1" dirty="0"/>
              <a:t>Markov</a:t>
            </a:r>
            <a:r>
              <a:rPr lang="en-US" dirty="0"/>
              <a:t> Decision Process, the transition at any given time </a:t>
            </a:r>
            <a:r>
              <a:rPr lang="en-US" i="1" dirty="0"/>
              <a:t>t</a:t>
            </a:r>
            <a:r>
              <a:rPr lang="en-US" dirty="0"/>
              <a:t> </a:t>
            </a:r>
            <a:r>
              <a:rPr lang="en-US" u="sng" dirty="0"/>
              <a:t>only</a:t>
            </a:r>
            <a:r>
              <a:rPr lang="en-US" dirty="0"/>
              <a:t> depends on the state </a:t>
            </a:r>
            <a:r>
              <a:rPr lang="en-US" i="1" dirty="0"/>
              <a:t>S</a:t>
            </a:r>
            <a:r>
              <a:rPr lang="en-US" i="1" baseline="-25000" dirty="0"/>
              <a:t>t</a:t>
            </a:r>
            <a:r>
              <a:rPr lang="en-US" dirty="0"/>
              <a:t> and action chosen </a:t>
            </a:r>
            <a:r>
              <a:rPr lang="en-US" i="1" dirty="0"/>
              <a:t>A</a:t>
            </a:r>
            <a:r>
              <a:rPr lang="en-US" i="1" baseline="-25000" dirty="0"/>
              <a:t>t</a:t>
            </a:r>
            <a:endParaRPr lang="en-US" baseline="-25000" dirty="0"/>
          </a:p>
          <a:p>
            <a:pPr lvl="1"/>
            <a:r>
              <a:rPr lang="en-US" dirty="0"/>
              <a:t>The transition must not depend on any history prior to </a:t>
            </a:r>
            <a:r>
              <a:rPr lang="en-US" i="1" dirty="0"/>
              <a:t>S</a:t>
            </a:r>
            <a:r>
              <a:rPr lang="en-US" i="1" baseline="-25000" dirty="0"/>
              <a:t>t</a:t>
            </a:r>
            <a:r>
              <a:rPr lang="en-US" dirty="0"/>
              <a:t>  (memoryless)</a:t>
            </a:r>
          </a:p>
          <a:p>
            <a:pPr lvl="1"/>
            <a:r>
              <a:rPr lang="en-US" dirty="0"/>
              <a:t>Said another way, the state </a:t>
            </a:r>
            <a:r>
              <a:rPr lang="en-US" i="1" dirty="0"/>
              <a:t>S</a:t>
            </a:r>
            <a:r>
              <a:rPr lang="en-US" i="1" baseline="-25000" dirty="0"/>
              <a:t>t</a:t>
            </a:r>
            <a:r>
              <a:rPr lang="en-US" dirty="0"/>
              <a:t> must include any information from the past needed to understand the future</a:t>
            </a:r>
          </a:p>
          <a:p>
            <a:pPr lvl="2"/>
            <a:r>
              <a:rPr lang="en-US" dirty="0"/>
              <a:t>E.g. if you’re playing Pac-Man, even if you, the ghosts, and everything else on the screen is identical, the state is not the same if you have one life left vs. three lives left.  Therefore, the state at any time must include the number of lives.</a:t>
            </a:r>
          </a:p>
          <a:p>
            <a:r>
              <a:rPr lang="en-US" dirty="0"/>
              <a:t>The transitions can be deterministic (e.g. chess) or stochastic (e.g. a slot machine)</a:t>
            </a:r>
          </a:p>
          <a:p>
            <a:pPr lvl="1"/>
            <a:r>
              <a:rPr lang="en-US" dirty="0"/>
              <a:t>We can model everything as stochastic, where deterministic transitions will have probability 1</a:t>
            </a:r>
          </a:p>
        </p:txBody>
      </p:sp>
      <p:sp>
        <p:nvSpPr>
          <p:cNvPr id="4" name="Slide Number Placeholder 3">
            <a:extLst>
              <a:ext uri="{FF2B5EF4-FFF2-40B4-BE49-F238E27FC236}">
                <a16:creationId xmlns:a16="http://schemas.microsoft.com/office/drawing/2014/main" id="{7CAC1E6D-7FA2-4309-8A3F-DD1BE7C2FCA1}"/>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Tree>
    <p:extLst>
      <p:ext uri="{BB962C8B-B14F-4D97-AF65-F5344CB8AC3E}">
        <p14:creationId xmlns:p14="http://schemas.microsoft.com/office/powerpoint/2010/main" val="1737979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29D1-DA8E-4B28-A0BC-6BF57019798D}"/>
              </a:ext>
            </a:extLst>
          </p:cNvPr>
          <p:cNvSpPr>
            <a:spLocks noGrp="1"/>
          </p:cNvSpPr>
          <p:nvPr>
            <p:ph type="title"/>
          </p:nvPr>
        </p:nvSpPr>
        <p:spPr/>
        <p:txBody>
          <a:bodyPr/>
          <a:lstStyle/>
          <a:p>
            <a:r>
              <a:rPr lang="en-US" dirty="0"/>
              <a:t>MDPs as a Graph</a:t>
            </a:r>
          </a:p>
        </p:txBody>
      </p:sp>
      <p:sp>
        <p:nvSpPr>
          <p:cNvPr id="3" name="Content Placeholder 2">
            <a:extLst>
              <a:ext uri="{FF2B5EF4-FFF2-40B4-BE49-F238E27FC236}">
                <a16:creationId xmlns:a16="http://schemas.microsoft.com/office/drawing/2014/main" id="{F4FF5CB6-17DA-46B5-8363-070E698E7290}"/>
              </a:ext>
            </a:extLst>
          </p:cNvPr>
          <p:cNvSpPr>
            <a:spLocks noGrp="1"/>
          </p:cNvSpPr>
          <p:nvPr>
            <p:ph idx="1"/>
          </p:nvPr>
        </p:nvSpPr>
        <p:spPr/>
        <p:txBody>
          <a:bodyPr/>
          <a:lstStyle/>
          <a:p>
            <a:r>
              <a:rPr lang="en-US" dirty="0"/>
              <a:t>Sometimes it is easier to visualize a MDP as a directed graph</a:t>
            </a:r>
          </a:p>
          <a:p>
            <a:pPr lvl="1"/>
            <a:r>
              <a:rPr lang="en-US" dirty="0"/>
              <a:t>The states are nodes (big white circles)</a:t>
            </a:r>
          </a:p>
          <a:p>
            <a:pPr lvl="1"/>
            <a:r>
              <a:rPr lang="en-US" dirty="0"/>
              <a:t>The actions are edges leading from nodes (here with small black circles)</a:t>
            </a:r>
          </a:p>
          <a:p>
            <a:pPr lvl="1"/>
            <a:r>
              <a:rPr lang="en-US" dirty="0"/>
              <a:t>The rewards are values along</a:t>
            </a:r>
            <a:br>
              <a:rPr lang="en-US" dirty="0"/>
            </a:br>
            <a:r>
              <a:rPr lang="en-US" dirty="0"/>
              <a:t>directed edges that take you </a:t>
            </a:r>
            <a:br>
              <a:rPr lang="en-US" dirty="0"/>
            </a:br>
            <a:r>
              <a:rPr lang="en-US" dirty="0"/>
              <a:t>to a new state</a:t>
            </a:r>
          </a:p>
          <a:p>
            <a:r>
              <a:rPr lang="en-US" dirty="0"/>
              <a:t>Here is the recycling robot </a:t>
            </a:r>
            <a:br>
              <a:rPr lang="en-US" dirty="0"/>
            </a:br>
            <a:r>
              <a:rPr lang="en-US" dirty="0"/>
              <a:t>from the book:</a:t>
            </a:r>
          </a:p>
        </p:txBody>
      </p:sp>
      <p:sp>
        <p:nvSpPr>
          <p:cNvPr id="4" name="Slide Number Placeholder 3">
            <a:extLst>
              <a:ext uri="{FF2B5EF4-FFF2-40B4-BE49-F238E27FC236}">
                <a16:creationId xmlns:a16="http://schemas.microsoft.com/office/drawing/2014/main" id="{CDDBF294-C3FF-4272-B67E-FAF6EFB2A252}"/>
              </a:ext>
            </a:extLst>
          </p:cNvPr>
          <p:cNvSpPr>
            <a:spLocks noGrp="1"/>
          </p:cNvSpPr>
          <p:nvPr>
            <p:ph type="sldNum" sz="quarter" idx="12"/>
          </p:nvPr>
        </p:nvSpPr>
        <p:spPr/>
        <p:txBody>
          <a:bodyPr/>
          <a:lstStyle/>
          <a:p>
            <a:fld id="{6D22F896-40B5-4ADD-8801-0D06FADFA095}" type="slidenum">
              <a:rPr lang="en-US" smtClean="0"/>
              <a:pPr/>
              <a:t>9</a:t>
            </a:fld>
            <a:endParaRPr lang="en-US" dirty="0"/>
          </a:p>
        </p:txBody>
      </p:sp>
      <p:pic>
        <p:nvPicPr>
          <p:cNvPr id="6" name="Picture 5">
            <a:extLst>
              <a:ext uri="{FF2B5EF4-FFF2-40B4-BE49-F238E27FC236}">
                <a16:creationId xmlns:a16="http://schemas.microsoft.com/office/drawing/2014/main" id="{FE510F66-B7FC-43D9-B5BA-78C025F8ED82}"/>
              </a:ext>
            </a:extLst>
          </p:cNvPr>
          <p:cNvPicPr>
            <a:picLocks noChangeAspect="1"/>
          </p:cNvPicPr>
          <p:nvPr/>
        </p:nvPicPr>
        <p:blipFill>
          <a:blip r:embed="rId2"/>
          <a:stretch>
            <a:fillRect/>
          </a:stretch>
        </p:blipFill>
        <p:spPr>
          <a:xfrm>
            <a:off x="6060752" y="3051544"/>
            <a:ext cx="4989835" cy="3502480"/>
          </a:xfrm>
          <a:prstGeom prst="rect">
            <a:avLst/>
          </a:prstGeom>
        </p:spPr>
      </p:pic>
    </p:spTree>
    <p:extLst>
      <p:ext uri="{BB962C8B-B14F-4D97-AF65-F5344CB8AC3E}">
        <p14:creationId xmlns:p14="http://schemas.microsoft.com/office/powerpoint/2010/main" val="3114607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3887</TotalTime>
  <Words>2327</Words>
  <Application>Microsoft Office PowerPoint</Application>
  <PresentationFormat>Widescreen</PresentationFormat>
  <Paragraphs>270</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Cambria Math</vt:lpstr>
      <vt:lpstr>Franklin Gothic Demi Cond</vt:lpstr>
      <vt:lpstr>Kristen ITC</vt:lpstr>
      <vt:lpstr>Tw Cen MT</vt:lpstr>
      <vt:lpstr>Circuit</vt:lpstr>
      <vt:lpstr>Introduction to reinforcement learning</vt:lpstr>
      <vt:lpstr>How to Participate</vt:lpstr>
      <vt:lpstr>Agenda</vt:lpstr>
      <vt:lpstr>Kinds of Machine Learning</vt:lpstr>
      <vt:lpstr>Examples of Reinforcement Learning</vt:lpstr>
      <vt:lpstr>Reinforcement Learning</vt:lpstr>
      <vt:lpstr>Markov Decision Processes</vt:lpstr>
      <vt:lpstr>Markov Decision Processes</vt:lpstr>
      <vt:lpstr>MDPs as a Graph</vt:lpstr>
      <vt:lpstr>MDPs as a Graph</vt:lpstr>
      <vt:lpstr>Examples of MDPs</vt:lpstr>
      <vt:lpstr>MDP Notation</vt:lpstr>
      <vt:lpstr>Goals and Rewards</vt:lpstr>
      <vt:lpstr>Policies and Value Functions</vt:lpstr>
      <vt:lpstr>Bellman Equation</vt:lpstr>
      <vt:lpstr>Bellman Equation Visualized</vt:lpstr>
      <vt:lpstr>Bellman Equation Example</vt:lpstr>
      <vt:lpstr>Bellman Equation Notes</vt:lpstr>
      <vt:lpstr>Optimal Policies</vt:lpstr>
      <vt:lpstr>Bellman Optimality Equations</vt:lpstr>
      <vt:lpstr>Bellman Optimality Equations</vt:lpstr>
      <vt:lpstr>Bellman Optimality</vt:lpstr>
      <vt:lpstr>Approximating Optimality</vt:lpstr>
      <vt:lpstr>Incremental Estimation</vt:lpstr>
      <vt:lpstr>Incremental Estimation</vt:lpstr>
      <vt:lpstr>Recap</vt:lpstr>
      <vt:lpstr>Reinforcement Learning Notation</vt:lpstr>
      <vt:lpstr>Questions  &amp;  Discussion</vt:lpstr>
      <vt:lpstr>Next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dc:title>
  <dc:creator>Ted Kyi</dc:creator>
  <cp:lastModifiedBy>Ted Kyi</cp:lastModifiedBy>
  <cp:revision>110</cp:revision>
  <dcterms:created xsi:type="dcterms:W3CDTF">2021-05-08T06:47:56Z</dcterms:created>
  <dcterms:modified xsi:type="dcterms:W3CDTF">2021-05-15T22:19:01Z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